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40"/>
  </p:notesMasterIdLst>
  <p:sldIdLst>
    <p:sldId id="260" r:id="rId3"/>
    <p:sldId id="264" r:id="rId4"/>
    <p:sldId id="262" r:id="rId5"/>
    <p:sldId id="265" r:id="rId6"/>
    <p:sldId id="263" r:id="rId7"/>
    <p:sldId id="266" r:id="rId8"/>
    <p:sldId id="267" r:id="rId9"/>
    <p:sldId id="279" r:id="rId10"/>
    <p:sldId id="269" r:id="rId11"/>
    <p:sldId id="270" r:id="rId12"/>
    <p:sldId id="271" r:id="rId13"/>
    <p:sldId id="280" r:id="rId14"/>
    <p:sldId id="272" r:id="rId15"/>
    <p:sldId id="273" r:id="rId16"/>
    <p:sldId id="323" r:id="rId17"/>
    <p:sldId id="275" r:id="rId18"/>
    <p:sldId id="287" r:id="rId19"/>
    <p:sldId id="304" r:id="rId20"/>
    <p:sldId id="305" r:id="rId21"/>
    <p:sldId id="268" r:id="rId22"/>
    <p:sldId id="276" r:id="rId23"/>
    <p:sldId id="281" r:id="rId24"/>
    <p:sldId id="282" r:id="rId25"/>
    <p:sldId id="283" r:id="rId26"/>
    <p:sldId id="284" r:id="rId27"/>
    <p:sldId id="285" r:id="rId28"/>
    <p:sldId id="277" r:id="rId29"/>
    <p:sldId id="286" r:id="rId30"/>
    <p:sldId id="278" r:id="rId31"/>
    <p:sldId id="288" r:id="rId32"/>
    <p:sldId id="289" r:id="rId33"/>
    <p:sldId id="291" r:id="rId34"/>
    <p:sldId id="307" r:id="rId35"/>
    <p:sldId id="306" r:id="rId36"/>
    <p:sldId id="345" r:id="rId37"/>
    <p:sldId id="292" r:id="rId38"/>
    <p:sldId id="259" r:id="rId39"/>
  </p:sldIdLst>
  <p:sldSz cx="11522075" cy="7200900"/>
  <p:notesSz cx="6858000" cy="9144000"/>
  <p:defaultText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8">
          <p15:clr>
            <a:srgbClr val="A4A3A4"/>
          </p15:clr>
        </p15:guide>
        <p15:guide id="2" pos="36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66"/>
    <p:restoredTop sz="82960" autoAdjust="0"/>
  </p:normalViewPr>
  <p:slideViewPr>
    <p:cSldViewPr>
      <p:cViewPr varScale="1">
        <p:scale>
          <a:sx n="149" d="100"/>
          <a:sy n="149" d="100"/>
        </p:scale>
        <p:origin x="312" y="184"/>
      </p:cViewPr>
      <p:guideLst>
        <p:guide orient="horz" pos="2268"/>
        <p:guide pos="362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55D116-9F9A-4345-BA08-882378D2B2ED}" type="datetimeFigureOut">
              <a:rPr lang="zh-CN" altLang="en-US" smtClean="0"/>
              <a:t>2019/9/21</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05C5F5-39A5-49FE-9823-9936DD2B5D7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log.csdn.net/java4found/article/details/8656695"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log.csdn.net/java4found/article/details/8656695"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endParaRPr lang="zh-CN" altLang="en-US" dirty="0"/>
          </a:p>
        </p:txBody>
      </p:sp>
      <p:sp>
        <p:nvSpPr>
          <p:cNvPr id="4" name="灯片编号占位符 3"/>
          <p:cNvSpPr>
            <a:spLocks noGrp="1"/>
          </p:cNvSpPr>
          <p:nvPr>
            <p:ph type="sldNum" sz="quarter" idx="10"/>
          </p:nvPr>
        </p:nvSpPr>
        <p:spPr/>
        <p:txBody>
          <a:bodyPr/>
          <a:lstStyle/>
          <a:p>
            <a:fld id="{2E05C5F5-39A5-49FE-9823-9936DD2B5D7C}"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r>
              <a:rPr lang="zh-CN" altLang="en-US" dirty="0"/>
              <a:t>用途举例：多线程下载设计</a:t>
            </a:r>
          </a:p>
          <a:p>
            <a:r>
              <a:rPr lang="en-US" altLang="zh-CN" b="1" dirty="0"/>
              <a:t>[</a:t>
            </a:r>
            <a:r>
              <a:rPr lang="en-US" b="1" dirty="0"/>
              <a:t>html]</a:t>
            </a:r>
            <a:r>
              <a:rPr lang="en-US" dirty="0"/>
              <a:t> </a:t>
            </a:r>
            <a:r>
              <a:rPr lang="en-US" dirty="0">
                <a:hlinkClick r:id="rId3" tooltip="view plain"/>
              </a:rPr>
              <a:t>view </a:t>
            </a:r>
            <a:r>
              <a:rPr lang="en-US" dirty="0" err="1">
                <a:hlinkClick r:id="rId3" tooltip="view plain"/>
              </a:rPr>
              <a:t>plain</a:t>
            </a:r>
            <a:r>
              <a:rPr lang="en-US" dirty="0" err="1">
                <a:hlinkClick r:id="rId3" tooltip="copy"/>
              </a:rPr>
              <a:t>copy</a:t>
            </a:r>
            <a:endParaRPr lang="en-US" dirty="0"/>
          </a:p>
          <a:p>
            <a:r>
              <a:rPr lang="en-US" dirty="0"/>
              <a:t>import </a:t>
            </a:r>
            <a:r>
              <a:rPr lang="en-US" dirty="0" err="1"/>
              <a:t>java.io.FileNotFoundException</a:t>
            </a:r>
            <a:r>
              <a:rPr lang="en-US" dirty="0"/>
              <a:t>;  </a:t>
            </a:r>
          </a:p>
          <a:p>
            <a:r>
              <a:rPr lang="en-US" dirty="0"/>
              <a:t>import </a:t>
            </a:r>
            <a:r>
              <a:rPr lang="en-US" dirty="0" err="1"/>
              <a:t>java.io.IOException</a:t>
            </a:r>
            <a:r>
              <a:rPr lang="en-US" dirty="0"/>
              <a:t>;  </a:t>
            </a:r>
          </a:p>
          <a:p>
            <a:r>
              <a:rPr lang="en-US" dirty="0"/>
              <a:t>import </a:t>
            </a:r>
            <a:r>
              <a:rPr lang="en-US" dirty="0" err="1"/>
              <a:t>java.io.RandomAccessFile</a:t>
            </a:r>
            <a:r>
              <a:rPr lang="en-US" dirty="0"/>
              <a:t>;  </a:t>
            </a:r>
          </a:p>
          <a:p>
            <a:r>
              <a:rPr lang="en-US" dirty="0"/>
              <a:t>  </a:t>
            </a:r>
          </a:p>
          <a:p>
            <a:r>
              <a:rPr lang="en-US" dirty="0"/>
              <a:t>public class </a:t>
            </a:r>
            <a:r>
              <a:rPr lang="en-US" dirty="0" err="1"/>
              <a:t>RandomAccessFileTest</a:t>
            </a:r>
            <a:r>
              <a:rPr lang="en-US" dirty="0"/>
              <a:t> {  </a:t>
            </a:r>
          </a:p>
          <a:p>
            <a:r>
              <a:rPr lang="en-US" dirty="0"/>
              <a:t>  </a:t>
            </a:r>
          </a:p>
          <a:p>
            <a:r>
              <a:rPr lang="en-US" dirty="0"/>
              <a:t>    /**  </a:t>
            </a:r>
          </a:p>
          <a:p>
            <a:r>
              <a:rPr lang="en-US" dirty="0"/>
              <a:t>     * RandomAccessFile</a:t>
            </a:r>
            <a:r>
              <a:rPr lang="zh-CN" altLang="en-US" dirty="0"/>
              <a:t>是</a:t>
            </a:r>
            <a:r>
              <a:rPr lang="en-US" dirty="0"/>
              <a:t>IO</a:t>
            </a:r>
            <a:r>
              <a:rPr lang="zh-CN" altLang="en-US" dirty="0"/>
              <a:t>包的类，但是其自成一派，从基数中继承而来。 只可以对文件进行操作，可以对文件进行读取和写入。  </a:t>
            </a:r>
          </a:p>
          <a:p>
            <a:r>
              <a:rPr lang="zh-CN" altLang="en-US" dirty="0"/>
              <a:t>     * 当模式为</a:t>
            </a:r>
            <a:r>
              <a:rPr lang="en-US" dirty="0"/>
              <a:t>r</a:t>
            </a:r>
            <a:r>
              <a:rPr lang="zh-CN" altLang="en-US" dirty="0"/>
              <a:t>是，当文件不存在时会报异常，当模式为</a:t>
            </a:r>
            <a:r>
              <a:rPr lang="en-US" dirty="0" err="1"/>
              <a:t>rw</a:t>
            </a:r>
            <a:r>
              <a:rPr lang="zh-CN" altLang="en-US" dirty="0"/>
              <a:t>时，当文件不存在时，会自己动创建文件，当文件已经存在时 不会对原有文件进行覆盖。  </a:t>
            </a:r>
          </a:p>
          <a:p>
            <a:r>
              <a:rPr lang="zh-CN" altLang="en-US" dirty="0"/>
              <a:t>     * </a:t>
            </a:r>
            <a:r>
              <a:rPr lang="en-US" dirty="0"/>
              <a:t>RandomAccessFile</a:t>
            </a:r>
            <a:r>
              <a:rPr lang="zh-CN" altLang="en-US" dirty="0"/>
              <a:t>有强大的文件读写功能，其内部是大型  </a:t>
            </a:r>
          </a:p>
          <a:p>
            <a:r>
              <a:rPr lang="zh-CN" altLang="en-US" dirty="0"/>
              <a:t>     * </a:t>
            </a:r>
            <a:r>
              <a:rPr lang="en-US" dirty="0"/>
              <a:t>byte</a:t>
            </a:r>
            <a:r>
              <a:rPr lang="zh-CN" altLang="en-US" dirty="0"/>
              <a:t>数组，可以通过</a:t>
            </a:r>
            <a:r>
              <a:rPr lang="en-US" dirty="0"/>
              <a:t>seek(),getFilePointer()</a:t>
            </a:r>
            <a:r>
              <a:rPr lang="zh-CN" altLang="en-US" dirty="0"/>
              <a:t>等方法操作的指针，方便  </a:t>
            </a:r>
          </a:p>
          <a:p>
            <a:r>
              <a:rPr lang="zh-CN" altLang="en-US" dirty="0"/>
              <a:t>     * 对数据进行写入与读取。还可以对基本数据类型进行直接的读和写操作。  </a:t>
            </a:r>
          </a:p>
          <a:p>
            <a:r>
              <a:rPr lang="zh-CN" altLang="en-US" dirty="0"/>
              <a:t>     *</a:t>
            </a:r>
            <a:r>
              <a:rPr lang="en-US" altLang="zh-CN" dirty="0"/>
              <a:t>/  </a:t>
            </a:r>
          </a:p>
          <a:p>
            <a:r>
              <a:rPr lang="en-US" altLang="zh-CN" dirty="0"/>
              <a:t>    </a:t>
            </a:r>
            <a:r>
              <a:rPr lang="en-US" dirty="0"/>
              <a:t>public static void main(String[] </a:t>
            </a:r>
            <a:r>
              <a:rPr lang="en-US" dirty="0" err="1"/>
              <a:t>args</a:t>
            </a:r>
            <a:r>
              <a:rPr lang="en-US" dirty="0"/>
              <a:t>) {  </a:t>
            </a:r>
          </a:p>
          <a:p>
            <a:r>
              <a:rPr lang="en-US" dirty="0"/>
              <a:t>        </a:t>
            </a:r>
            <a:r>
              <a:rPr lang="en-US" dirty="0" err="1"/>
              <a:t>writeTest</a:t>
            </a:r>
            <a:r>
              <a:rPr lang="en-US" dirty="0"/>
              <a:t>();  </a:t>
            </a:r>
          </a:p>
          <a:p>
            <a:r>
              <a:rPr lang="en-US" dirty="0"/>
              <a:t>        </a:t>
            </a:r>
            <a:r>
              <a:rPr lang="en-US" dirty="0" err="1"/>
              <a:t>readTest</a:t>
            </a:r>
            <a:r>
              <a:rPr lang="en-US" dirty="0"/>
              <a:t>();  </a:t>
            </a:r>
          </a:p>
          <a:p>
            <a:r>
              <a:rPr lang="en-US" dirty="0"/>
              <a:t>    }  </a:t>
            </a:r>
          </a:p>
          <a:p>
            <a:r>
              <a:rPr lang="en-US" dirty="0"/>
              <a:t>  </a:t>
            </a:r>
          </a:p>
          <a:p>
            <a:r>
              <a:rPr lang="en-US" dirty="0"/>
              <a:t>    private static void </a:t>
            </a:r>
            <a:r>
              <a:rPr lang="en-US" dirty="0" err="1"/>
              <a:t>readTest</a:t>
            </a:r>
            <a:r>
              <a:rPr lang="en-US" dirty="0"/>
              <a:t>() {  </a:t>
            </a:r>
          </a:p>
          <a:p>
            <a:r>
              <a:rPr lang="en-US" dirty="0"/>
              <a:t>        </a:t>
            </a:r>
            <a:r>
              <a:rPr lang="en-US" dirty="0" err="1"/>
              <a:t>RandomAccessFile</a:t>
            </a:r>
            <a:r>
              <a:rPr lang="en-US" dirty="0"/>
              <a:t> </a:t>
            </a:r>
            <a:r>
              <a:rPr lang="en-US" dirty="0" err="1"/>
              <a:t>raf</a:t>
            </a:r>
            <a:r>
              <a:rPr lang="en-US" dirty="0"/>
              <a:t> = null;  </a:t>
            </a:r>
          </a:p>
          <a:p>
            <a:r>
              <a:rPr lang="en-US" dirty="0"/>
              <a:t>        try {  </a:t>
            </a:r>
          </a:p>
          <a:p>
            <a:r>
              <a:rPr lang="en-US" dirty="0"/>
              <a:t>            //</a:t>
            </a:r>
            <a:r>
              <a:rPr lang="zh-CN" altLang="en-US" dirty="0"/>
              <a:t>创建一个随机访问对象，且文件的访问模式为只读。  </a:t>
            </a:r>
          </a:p>
          <a:p>
            <a:r>
              <a:rPr lang="zh-CN" altLang="en-US" dirty="0"/>
              <a:t>            </a:t>
            </a:r>
            <a:r>
              <a:rPr lang="en-US" altLang="zh-CN" dirty="0"/>
              <a:t>//</a:t>
            </a:r>
            <a:r>
              <a:rPr lang="zh-CN" altLang="en-US" dirty="0"/>
              <a:t>注意，一旦模式为只读，就不对其进行写入操作。  </a:t>
            </a:r>
          </a:p>
          <a:p>
            <a:r>
              <a:rPr lang="zh-CN" altLang="en-US" dirty="0"/>
              <a:t>            </a:t>
            </a:r>
            <a:r>
              <a:rPr lang="en-US" dirty="0" err="1"/>
              <a:t>raf</a:t>
            </a:r>
            <a:r>
              <a:rPr lang="en-US" dirty="0"/>
              <a:t> = new RandomAccessFile("D:\\raf.txt", "r");  </a:t>
            </a:r>
          </a:p>
          <a:p>
            <a:r>
              <a:rPr lang="en-US" dirty="0"/>
              <a:t>            //</a:t>
            </a:r>
            <a:r>
              <a:rPr lang="zh-CN" altLang="en-US" dirty="0"/>
              <a:t>文件只读模式，写入操作将抛异常  </a:t>
            </a:r>
          </a:p>
          <a:p>
            <a:r>
              <a:rPr lang="zh-CN" altLang="en-US" dirty="0"/>
              <a:t>            </a:t>
            </a:r>
            <a:r>
              <a:rPr lang="en-US" altLang="zh-CN" dirty="0"/>
              <a:t>//</a:t>
            </a:r>
            <a:r>
              <a:rPr lang="en-US" dirty="0" err="1"/>
              <a:t>raf.write</a:t>
            </a:r>
            <a:r>
              <a:rPr lang="en-US" dirty="0"/>
              <a:t>("</a:t>
            </a:r>
            <a:r>
              <a:rPr lang="en-US" dirty="0" err="1"/>
              <a:t>datou".getBytes</a:t>
            </a:r>
            <a:r>
              <a:rPr lang="en-US" dirty="0"/>
              <a:t>());  </a:t>
            </a:r>
          </a:p>
          <a:p>
            <a:r>
              <a:rPr lang="en-US" dirty="0"/>
              <a:t>              </a:t>
            </a:r>
          </a:p>
          <a:p>
            <a:r>
              <a:rPr lang="en-US" dirty="0"/>
              <a:t>            //</a:t>
            </a:r>
            <a:r>
              <a:rPr lang="zh-CN" altLang="en-US" dirty="0"/>
              <a:t>可直接操作指针，灵活的访问内容  </a:t>
            </a:r>
          </a:p>
          <a:p>
            <a:r>
              <a:rPr lang="zh-CN" altLang="en-US" dirty="0"/>
              <a:t>            </a:t>
            </a:r>
            <a:r>
              <a:rPr lang="en-US" dirty="0" err="1"/>
              <a:t>raf.seek</a:t>
            </a:r>
            <a:r>
              <a:rPr lang="en-US" dirty="0"/>
              <a:t>(12);  </a:t>
            </a:r>
          </a:p>
          <a:p>
            <a:r>
              <a:rPr lang="en-US" dirty="0"/>
              <a:t>            byte b[] = new byte[4];  </a:t>
            </a:r>
          </a:p>
          <a:p>
            <a:r>
              <a:rPr lang="en-US" dirty="0"/>
              <a:t>            </a:t>
            </a:r>
            <a:r>
              <a:rPr lang="en-US" dirty="0" err="1"/>
              <a:t>raf.read</a:t>
            </a:r>
            <a:r>
              <a:rPr lang="en-US" dirty="0"/>
              <a:t>(b);  </a:t>
            </a:r>
          </a:p>
          <a:p>
            <a:r>
              <a:rPr lang="en-US" dirty="0"/>
              <a:t>            </a:t>
            </a:r>
            <a:r>
              <a:rPr lang="en-US" dirty="0" err="1"/>
              <a:t>System.out.println</a:t>
            </a:r>
            <a:r>
              <a:rPr lang="en-US" dirty="0"/>
              <a:t>(new String(b));  </a:t>
            </a:r>
          </a:p>
          <a:p>
            <a:r>
              <a:rPr lang="en-US" dirty="0"/>
              <a:t>        } catch (</a:t>
            </a:r>
            <a:r>
              <a:rPr lang="en-US" dirty="0" err="1"/>
              <a:t>IOException</a:t>
            </a:r>
            <a:r>
              <a:rPr lang="en-US" dirty="0"/>
              <a:t> e) {  </a:t>
            </a:r>
          </a:p>
          <a:p>
            <a:r>
              <a:rPr lang="en-US" dirty="0"/>
              <a:t>            </a:t>
            </a:r>
            <a:r>
              <a:rPr lang="en-US" dirty="0" err="1"/>
              <a:t>e.printStackTrace</a:t>
            </a:r>
            <a:r>
              <a:rPr lang="en-US" dirty="0"/>
              <a:t>();  </a:t>
            </a:r>
          </a:p>
          <a:p>
            <a:r>
              <a:rPr lang="en-US" dirty="0"/>
              <a:t>        } finally {  </a:t>
            </a:r>
          </a:p>
          <a:p>
            <a:r>
              <a:rPr lang="en-US" dirty="0"/>
              <a:t>            try {  </a:t>
            </a:r>
          </a:p>
          <a:p>
            <a:r>
              <a:rPr lang="en-US" dirty="0"/>
              <a:t>                if (</a:t>
            </a:r>
            <a:r>
              <a:rPr lang="en-US" dirty="0" err="1"/>
              <a:t>raf</a:t>
            </a:r>
            <a:r>
              <a:rPr lang="en-US" dirty="0"/>
              <a:t> != null)  </a:t>
            </a:r>
          </a:p>
          <a:p>
            <a:r>
              <a:rPr lang="en-US" dirty="0"/>
              <a:t>                    </a:t>
            </a:r>
            <a:r>
              <a:rPr lang="en-US" dirty="0" err="1"/>
              <a:t>raf.close</a:t>
            </a:r>
            <a:r>
              <a:rPr lang="en-US" dirty="0"/>
              <a:t>();  </a:t>
            </a:r>
          </a:p>
          <a:p>
            <a:r>
              <a:rPr lang="en-US" dirty="0"/>
              <a:t>            } catch (</a:t>
            </a:r>
            <a:r>
              <a:rPr lang="en-US" dirty="0" err="1"/>
              <a:t>IOException</a:t>
            </a:r>
            <a:r>
              <a:rPr lang="en-US" dirty="0"/>
              <a:t> e) {  </a:t>
            </a:r>
          </a:p>
          <a:p>
            <a:r>
              <a:rPr lang="en-US" dirty="0"/>
              <a:t>                </a:t>
            </a:r>
            <a:r>
              <a:rPr lang="en-US" dirty="0" err="1"/>
              <a:t>e.printStackTrace</a:t>
            </a:r>
            <a:r>
              <a:rPr lang="en-US" dirty="0"/>
              <a:t>();  </a:t>
            </a:r>
          </a:p>
          <a:p>
            <a:r>
              <a:rPr lang="en-US" dirty="0"/>
              <a:t>            }  </a:t>
            </a:r>
          </a:p>
          <a:p>
            <a:r>
              <a:rPr lang="en-US" dirty="0"/>
              <a:t>        }  </a:t>
            </a:r>
          </a:p>
          <a:p>
            <a:r>
              <a:rPr lang="en-US" dirty="0"/>
              <a:t>    }  </a:t>
            </a:r>
          </a:p>
          <a:p>
            <a:r>
              <a:rPr lang="en-US" dirty="0"/>
              <a:t>  </a:t>
            </a:r>
          </a:p>
          <a:p>
            <a:r>
              <a:rPr lang="en-US" dirty="0"/>
              <a:t>    private static void </a:t>
            </a:r>
            <a:r>
              <a:rPr lang="en-US" dirty="0" err="1"/>
              <a:t>writeTest</a:t>
            </a:r>
            <a:r>
              <a:rPr lang="en-US" dirty="0"/>
              <a:t>() {  </a:t>
            </a:r>
          </a:p>
          <a:p>
            <a:r>
              <a:rPr lang="en-US" dirty="0"/>
              <a:t>        </a:t>
            </a:r>
            <a:r>
              <a:rPr lang="en-US" dirty="0" err="1"/>
              <a:t>RandomAccessFile</a:t>
            </a:r>
            <a:r>
              <a:rPr lang="en-US" dirty="0"/>
              <a:t> </a:t>
            </a:r>
            <a:r>
              <a:rPr lang="en-US" dirty="0" err="1"/>
              <a:t>raf</a:t>
            </a:r>
            <a:r>
              <a:rPr lang="en-US" dirty="0"/>
              <a:t> = null;  </a:t>
            </a:r>
          </a:p>
          <a:p>
            <a:r>
              <a:rPr lang="en-US" dirty="0"/>
              <a:t>        try {  </a:t>
            </a:r>
          </a:p>
          <a:p>
            <a:r>
              <a:rPr lang="en-US" dirty="0"/>
              <a:t>            //</a:t>
            </a:r>
            <a:r>
              <a:rPr lang="zh-CN" altLang="en-US" dirty="0"/>
              <a:t>创建一个可读写的对象  </a:t>
            </a:r>
          </a:p>
          <a:p>
            <a:r>
              <a:rPr lang="zh-CN" altLang="en-US" dirty="0"/>
              <a:t>            </a:t>
            </a:r>
            <a:r>
              <a:rPr lang="en-US" dirty="0" err="1"/>
              <a:t>raf</a:t>
            </a:r>
            <a:r>
              <a:rPr lang="en-US" dirty="0"/>
              <a:t> = new </a:t>
            </a:r>
            <a:r>
              <a:rPr lang="en-US" dirty="0" err="1"/>
              <a:t>RandomAccessFile</a:t>
            </a:r>
            <a:r>
              <a:rPr lang="en-US" dirty="0"/>
              <a:t>("D:\\raf.txt", "</a:t>
            </a:r>
            <a:r>
              <a:rPr lang="en-US" dirty="0" err="1"/>
              <a:t>rw</a:t>
            </a:r>
            <a:r>
              <a:rPr lang="en-US" dirty="0"/>
              <a:t>");  </a:t>
            </a:r>
          </a:p>
          <a:p>
            <a:r>
              <a:rPr lang="en-US" dirty="0"/>
              <a:t>            //</a:t>
            </a:r>
            <a:r>
              <a:rPr lang="zh-CN" altLang="en-US" dirty="0"/>
              <a:t>写入数据。 可直接操作指定基本数据类型的对象。  </a:t>
            </a:r>
          </a:p>
          <a:p>
            <a:r>
              <a:rPr lang="zh-CN" altLang="en-US" dirty="0"/>
              <a:t>            </a:t>
            </a:r>
            <a:r>
              <a:rPr lang="en-US" dirty="0" err="1"/>
              <a:t>raf.writeBytes</a:t>
            </a:r>
            <a:r>
              <a:rPr lang="en-US" dirty="0"/>
              <a:t>("java hello");  </a:t>
            </a:r>
          </a:p>
          <a:p>
            <a:r>
              <a:rPr lang="en-US" dirty="0"/>
              <a:t>            </a:t>
            </a:r>
            <a:r>
              <a:rPr lang="en-US" dirty="0" err="1"/>
              <a:t>raf.writeInt</a:t>
            </a:r>
            <a:r>
              <a:rPr lang="en-US" dirty="0"/>
              <a:t>(23);  </a:t>
            </a:r>
          </a:p>
          <a:p>
            <a:r>
              <a:rPr lang="en-US" dirty="0"/>
              <a:t>            </a:t>
            </a:r>
            <a:r>
              <a:rPr lang="en-US" dirty="0" err="1"/>
              <a:t>raf.writeBytes</a:t>
            </a:r>
            <a:r>
              <a:rPr lang="en-US" dirty="0"/>
              <a:t>("where are you");  </a:t>
            </a:r>
          </a:p>
          <a:p>
            <a:r>
              <a:rPr lang="en-US" dirty="0"/>
              <a:t>            </a:t>
            </a:r>
            <a:r>
              <a:rPr lang="en-US" dirty="0" err="1"/>
              <a:t>raf.writeInt</a:t>
            </a:r>
            <a:r>
              <a:rPr lang="en-US" dirty="0"/>
              <a:t>(22);  </a:t>
            </a:r>
          </a:p>
          <a:p>
            <a:r>
              <a:rPr lang="en-US" dirty="0"/>
              <a:t>        } catch (</a:t>
            </a:r>
            <a:r>
              <a:rPr lang="en-US" dirty="0" err="1"/>
              <a:t>FileNotFoundException</a:t>
            </a:r>
            <a:r>
              <a:rPr lang="en-US" dirty="0"/>
              <a:t> e) {  </a:t>
            </a:r>
          </a:p>
          <a:p>
            <a:r>
              <a:rPr lang="en-US" dirty="0"/>
              <a:t>            </a:t>
            </a:r>
            <a:r>
              <a:rPr lang="en-US" dirty="0" err="1"/>
              <a:t>e.printStackTrace</a:t>
            </a:r>
            <a:r>
              <a:rPr lang="en-US" dirty="0"/>
              <a:t>();  </a:t>
            </a:r>
          </a:p>
          <a:p>
            <a:r>
              <a:rPr lang="en-US" dirty="0"/>
              <a:t>        } catch (</a:t>
            </a:r>
            <a:r>
              <a:rPr lang="en-US" dirty="0" err="1"/>
              <a:t>IOException</a:t>
            </a:r>
            <a:r>
              <a:rPr lang="en-US" dirty="0"/>
              <a:t> e) {  </a:t>
            </a:r>
          </a:p>
          <a:p>
            <a:r>
              <a:rPr lang="en-US" dirty="0"/>
              <a:t>            </a:t>
            </a:r>
            <a:r>
              <a:rPr lang="en-US" dirty="0" err="1"/>
              <a:t>e.printStackTrace</a:t>
            </a:r>
            <a:r>
              <a:rPr lang="en-US" dirty="0"/>
              <a:t>();  </a:t>
            </a:r>
          </a:p>
          <a:p>
            <a:r>
              <a:rPr lang="en-US" dirty="0"/>
              <a:t>        } finally {  </a:t>
            </a:r>
          </a:p>
          <a:p>
            <a:r>
              <a:rPr lang="en-US" dirty="0"/>
              <a:t>            try {  </a:t>
            </a:r>
          </a:p>
          <a:p>
            <a:r>
              <a:rPr lang="en-US" dirty="0"/>
              <a:t>                if (</a:t>
            </a:r>
            <a:r>
              <a:rPr lang="en-US" dirty="0" err="1"/>
              <a:t>raf</a:t>
            </a:r>
            <a:r>
              <a:rPr lang="en-US" dirty="0"/>
              <a:t> != null)  </a:t>
            </a:r>
          </a:p>
          <a:p>
            <a:r>
              <a:rPr lang="en-US" dirty="0"/>
              <a:t>                    </a:t>
            </a:r>
            <a:r>
              <a:rPr lang="en-US" dirty="0" err="1"/>
              <a:t>raf.close</a:t>
            </a:r>
            <a:r>
              <a:rPr lang="en-US" dirty="0"/>
              <a:t>();  </a:t>
            </a:r>
          </a:p>
          <a:p>
            <a:r>
              <a:rPr lang="en-US" dirty="0"/>
              <a:t>            } catch (</a:t>
            </a:r>
            <a:r>
              <a:rPr lang="en-US" dirty="0" err="1"/>
              <a:t>IOException</a:t>
            </a:r>
            <a:r>
              <a:rPr lang="en-US" dirty="0"/>
              <a:t> e) {  </a:t>
            </a:r>
          </a:p>
          <a:p>
            <a:r>
              <a:rPr lang="en-US" dirty="0"/>
              <a:t>                </a:t>
            </a:r>
            <a:r>
              <a:rPr lang="en-US" dirty="0" err="1"/>
              <a:t>e.printStackTrace</a:t>
            </a:r>
            <a:r>
              <a:rPr lang="en-US" dirty="0"/>
              <a:t>();  </a:t>
            </a:r>
          </a:p>
          <a:p>
            <a:r>
              <a:rPr lang="en-US" dirty="0"/>
              <a:t>            }  </a:t>
            </a:r>
          </a:p>
          <a:p>
            <a:r>
              <a:rPr lang="en-US" dirty="0"/>
              <a:t>        }  </a:t>
            </a:r>
          </a:p>
          <a:p>
            <a:r>
              <a:rPr lang="en-US" dirty="0"/>
              <a:t>    }  </a:t>
            </a:r>
          </a:p>
          <a:p>
            <a:r>
              <a:rPr lang="en-US" dirty="0"/>
              <a:t>  </a:t>
            </a:r>
          </a:p>
          <a:p>
            <a:r>
              <a:rPr lang="en-US" dirty="0"/>
              <a:t>}  </a:t>
            </a:r>
          </a:p>
          <a:p>
            <a:endParaRPr lang="zh-CN" altLang="en-US" dirty="0"/>
          </a:p>
        </p:txBody>
      </p:sp>
      <p:sp>
        <p:nvSpPr>
          <p:cNvPr id="4" name="灯片编号占位符 3"/>
          <p:cNvSpPr>
            <a:spLocks noGrp="1"/>
          </p:cNvSpPr>
          <p:nvPr>
            <p:ph type="sldNum" sz="quarter" idx="10"/>
          </p:nvPr>
        </p:nvSpPr>
        <p:spPr/>
        <p:txBody>
          <a:bodyPr/>
          <a:lstStyle/>
          <a:p>
            <a:fld id="{2E05C5F5-39A5-49FE-9823-9936DD2B5D7C}" type="slidenum">
              <a:rPr lang="zh-CN" altLang="en-US" smtClean="0"/>
              <a:t>18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r>
              <a:rPr lang="zh-CN" altLang="en-US" dirty="0"/>
              <a:t>用途举例：多线程下载设计</a:t>
            </a:r>
          </a:p>
          <a:p>
            <a:r>
              <a:rPr lang="en-US" altLang="zh-CN" b="1" dirty="0"/>
              <a:t>[</a:t>
            </a:r>
            <a:r>
              <a:rPr lang="en-US" b="1" dirty="0"/>
              <a:t>html]</a:t>
            </a:r>
            <a:r>
              <a:rPr lang="en-US" dirty="0"/>
              <a:t> </a:t>
            </a:r>
            <a:r>
              <a:rPr lang="en-US" dirty="0">
                <a:hlinkClick r:id="rId3" tooltip="view plain"/>
              </a:rPr>
              <a:t>view </a:t>
            </a:r>
            <a:r>
              <a:rPr lang="en-US" dirty="0" err="1">
                <a:hlinkClick r:id="rId3" tooltip="view plain"/>
              </a:rPr>
              <a:t>plain</a:t>
            </a:r>
            <a:r>
              <a:rPr lang="en-US" dirty="0" err="1">
                <a:hlinkClick r:id="rId3" tooltip="copy"/>
              </a:rPr>
              <a:t>copy</a:t>
            </a:r>
            <a:endParaRPr lang="en-US" dirty="0"/>
          </a:p>
          <a:p>
            <a:r>
              <a:rPr lang="en-US" dirty="0"/>
              <a:t>import </a:t>
            </a:r>
            <a:r>
              <a:rPr lang="en-US" dirty="0" err="1"/>
              <a:t>java.io.FileNotFoundException</a:t>
            </a:r>
            <a:r>
              <a:rPr lang="en-US" dirty="0"/>
              <a:t>;  </a:t>
            </a:r>
          </a:p>
          <a:p>
            <a:r>
              <a:rPr lang="en-US" dirty="0"/>
              <a:t>import </a:t>
            </a:r>
            <a:r>
              <a:rPr lang="en-US" dirty="0" err="1"/>
              <a:t>java.io.IOException</a:t>
            </a:r>
            <a:r>
              <a:rPr lang="en-US" dirty="0"/>
              <a:t>;  </a:t>
            </a:r>
          </a:p>
          <a:p>
            <a:r>
              <a:rPr lang="en-US" dirty="0"/>
              <a:t>import </a:t>
            </a:r>
            <a:r>
              <a:rPr lang="en-US" dirty="0" err="1"/>
              <a:t>java.io.RandomAccessFile</a:t>
            </a:r>
            <a:r>
              <a:rPr lang="en-US" dirty="0"/>
              <a:t>;  </a:t>
            </a:r>
          </a:p>
          <a:p>
            <a:r>
              <a:rPr lang="en-US" dirty="0"/>
              <a:t>  </a:t>
            </a:r>
          </a:p>
          <a:p>
            <a:r>
              <a:rPr lang="en-US" dirty="0"/>
              <a:t>public class </a:t>
            </a:r>
            <a:r>
              <a:rPr lang="en-US" dirty="0" err="1"/>
              <a:t>RandomAccessFileTest</a:t>
            </a:r>
            <a:r>
              <a:rPr lang="en-US" dirty="0"/>
              <a:t> {  </a:t>
            </a:r>
          </a:p>
          <a:p>
            <a:r>
              <a:rPr lang="en-US" dirty="0"/>
              <a:t>  </a:t>
            </a:r>
          </a:p>
          <a:p>
            <a:r>
              <a:rPr lang="en-US" dirty="0"/>
              <a:t>    /**  </a:t>
            </a:r>
          </a:p>
          <a:p>
            <a:r>
              <a:rPr lang="en-US" dirty="0"/>
              <a:t>     * RandomAccessFile</a:t>
            </a:r>
            <a:r>
              <a:rPr lang="zh-CN" altLang="en-US" dirty="0"/>
              <a:t>是</a:t>
            </a:r>
            <a:r>
              <a:rPr lang="en-US" dirty="0"/>
              <a:t>IO</a:t>
            </a:r>
            <a:r>
              <a:rPr lang="zh-CN" altLang="en-US" dirty="0"/>
              <a:t>包的类，但是其自成一派，从基数中继承而来。 只可以对文件进行操作，可以对文件进行读取和写入。  </a:t>
            </a:r>
          </a:p>
          <a:p>
            <a:r>
              <a:rPr lang="zh-CN" altLang="en-US" dirty="0"/>
              <a:t>     * 当模式为</a:t>
            </a:r>
            <a:r>
              <a:rPr lang="en-US" dirty="0"/>
              <a:t>r</a:t>
            </a:r>
            <a:r>
              <a:rPr lang="zh-CN" altLang="en-US" dirty="0"/>
              <a:t>是，当文件不存在时会报异常，当模式为</a:t>
            </a:r>
            <a:r>
              <a:rPr lang="en-US" dirty="0" err="1"/>
              <a:t>rw</a:t>
            </a:r>
            <a:r>
              <a:rPr lang="zh-CN" altLang="en-US" dirty="0"/>
              <a:t>时，当文件不存在时，会自己动创建文件，当文件已经存在时 不会对原有文件进行覆盖。  </a:t>
            </a:r>
          </a:p>
          <a:p>
            <a:r>
              <a:rPr lang="zh-CN" altLang="en-US" dirty="0"/>
              <a:t>     * </a:t>
            </a:r>
            <a:r>
              <a:rPr lang="en-US" dirty="0"/>
              <a:t>RandomAccessFile</a:t>
            </a:r>
            <a:r>
              <a:rPr lang="zh-CN" altLang="en-US" dirty="0"/>
              <a:t>有强大的文件读写功能，其内部是大型  </a:t>
            </a:r>
          </a:p>
          <a:p>
            <a:r>
              <a:rPr lang="zh-CN" altLang="en-US" dirty="0"/>
              <a:t>     * </a:t>
            </a:r>
            <a:r>
              <a:rPr lang="en-US" dirty="0"/>
              <a:t>byte</a:t>
            </a:r>
            <a:r>
              <a:rPr lang="zh-CN" altLang="en-US" dirty="0"/>
              <a:t>数组，可以通过</a:t>
            </a:r>
            <a:r>
              <a:rPr lang="en-US" dirty="0"/>
              <a:t>seek(),getFilePointer()</a:t>
            </a:r>
            <a:r>
              <a:rPr lang="zh-CN" altLang="en-US" dirty="0"/>
              <a:t>等方法操作的指针，方便  </a:t>
            </a:r>
          </a:p>
          <a:p>
            <a:r>
              <a:rPr lang="zh-CN" altLang="en-US" dirty="0"/>
              <a:t>     * 对数据进行写入与读取。还可以对基本数据类型进行直接的读和写操作。  </a:t>
            </a:r>
          </a:p>
          <a:p>
            <a:r>
              <a:rPr lang="zh-CN" altLang="en-US" dirty="0"/>
              <a:t>     *</a:t>
            </a:r>
            <a:r>
              <a:rPr lang="en-US" altLang="zh-CN" dirty="0"/>
              <a:t>/  </a:t>
            </a:r>
          </a:p>
          <a:p>
            <a:r>
              <a:rPr lang="en-US" altLang="zh-CN" dirty="0"/>
              <a:t>    </a:t>
            </a:r>
            <a:r>
              <a:rPr lang="en-US" dirty="0"/>
              <a:t>public static void main(String[] </a:t>
            </a:r>
            <a:r>
              <a:rPr lang="en-US" dirty="0" err="1"/>
              <a:t>args</a:t>
            </a:r>
            <a:r>
              <a:rPr lang="en-US" dirty="0"/>
              <a:t>) {  </a:t>
            </a:r>
          </a:p>
          <a:p>
            <a:r>
              <a:rPr lang="en-US" dirty="0"/>
              <a:t>        </a:t>
            </a:r>
            <a:r>
              <a:rPr lang="en-US" dirty="0" err="1"/>
              <a:t>writeTest</a:t>
            </a:r>
            <a:r>
              <a:rPr lang="en-US" dirty="0"/>
              <a:t>();  </a:t>
            </a:r>
          </a:p>
          <a:p>
            <a:r>
              <a:rPr lang="en-US" dirty="0"/>
              <a:t>        </a:t>
            </a:r>
            <a:r>
              <a:rPr lang="en-US" dirty="0" err="1"/>
              <a:t>readTest</a:t>
            </a:r>
            <a:r>
              <a:rPr lang="en-US" dirty="0"/>
              <a:t>();  </a:t>
            </a:r>
          </a:p>
          <a:p>
            <a:r>
              <a:rPr lang="en-US" dirty="0"/>
              <a:t>    }  </a:t>
            </a:r>
          </a:p>
          <a:p>
            <a:r>
              <a:rPr lang="en-US" dirty="0"/>
              <a:t>  </a:t>
            </a:r>
          </a:p>
          <a:p>
            <a:r>
              <a:rPr lang="en-US" dirty="0"/>
              <a:t>    private static void </a:t>
            </a:r>
            <a:r>
              <a:rPr lang="en-US" dirty="0" err="1"/>
              <a:t>readTest</a:t>
            </a:r>
            <a:r>
              <a:rPr lang="en-US" dirty="0"/>
              <a:t>() {  </a:t>
            </a:r>
          </a:p>
          <a:p>
            <a:r>
              <a:rPr lang="en-US" dirty="0"/>
              <a:t>        </a:t>
            </a:r>
            <a:r>
              <a:rPr lang="en-US" dirty="0" err="1"/>
              <a:t>RandomAccessFile</a:t>
            </a:r>
            <a:r>
              <a:rPr lang="en-US" dirty="0"/>
              <a:t> </a:t>
            </a:r>
            <a:r>
              <a:rPr lang="en-US" dirty="0" err="1"/>
              <a:t>raf</a:t>
            </a:r>
            <a:r>
              <a:rPr lang="en-US" dirty="0"/>
              <a:t> = null;  </a:t>
            </a:r>
          </a:p>
          <a:p>
            <a:r>
              <a:rPr lang="en-US" dirty="0"/>
              <a:t>        try {  </a:t>
            </a:r>
          </a:p>
          <a:p>
            <a:r>
              <a:rPr lang="en-US" dirty="0"/>
              <a:t>            //</a:t>
            </a:r>
            <a:r>
              <a:rPr lang="zh-CN" altLang="en-US" dirty="0"/>
              <a:t>创建一个随机访问对象，且文件的访问模式为只读。  </a:t>
            </a:r>
          </a:p>
          <a:p>
            <a:r>
              <a:rPr lang="zh-CN" altLang="en-US" dirty="0"/>
              <a:t>            </a:t>
            </a:r>
            <a:r>
              <a:rPr lang="en-US" altLang="zh-CN" dirty="0"/>
              <a:t>//</a:t>
            </a:r>
            <a:r>
              <a:rPr lang="zh-CN" altLang="en-US" dirty="0"/>
              <a:t>注意，一旦模式为只读，就不对其进行写入操作。  </a:t>
            </a:r>
          </a:p>
          <a:p>
            <a:r>
              <a:rPr lang="zh-CN" altLang="en-US" dirty="0"/>
              <a:t>            </a:t>
            </a:r>
            <a:r>
              <a:rPr lang="en-US" dirty="0" err="1"/>
              <a:t>raf</a:t>
            </a:r>
            <a:r>
              <a:rPr lang="en-US" dirty="0"/>
              <a:t> = new RandomAccessFile("D:\\raf.txt", "r");  </a:t>
            </a:r>
          </a:p>
          <a:p>
            <a:r>
              <a:rPr lang="en-US" dirty="0"/>
              <a:t>            //</a:t>
            </a:r>
            <a:r>
              <a:rPr lang="zh-CN" altLang="en-US" dirty="0"/>
              <a:t>文件只读模式，写入操作将抛异常  </a:t>
            </a:r>
          </a:p>
          <a:p>
            <a:r>
              <a:rPr lang="zh-CN" altLang="en-US" dirty="0"/>
              <a:t>            </a:t>
            </a:r>
            <a:r>
              <a:rPr lang="en-US" altLang="zh-CN" dirty="0"/>
              <a:t>//</a:t>
            </a:r>
            <a:r>
              <a:rPr lang="en-US" dirty="0" err="1"/>
              <a:t>raf.write</a:t>
            </a:r>
            <a:r>
              <a:rPr lang="en-US" dirty="0"/>
              <a:t>("</a:t>
            </a:r>
            <a:r>
              <a:rPr lang="en-US" dirty="0" err="1"/>
              <a:t>datou".getBytes</a:t>
            </a:r>
            <a:r>
              <a:rPr lang="en-US" dirty="0"/>
              <a:t>());  </a:t>
            </a:r>
          </a:p>
          <a:p>
            <a:r>
              <a:rPr lang="en-US" dirty="0"/>
              <a:t>              </a:t>
            </a:r>
          </a:p>
          <a:p>
            <a:r>
              <a:rPr lang="en-US" dirty="0"/>
              <a:t>            //</a:t>
            </a:r>
            <a:r>
              <a:rPr lang="zh-CN" altLang="en-US" dirty="0"/>
              <a:t>可直接操作指针，灵活的访问内容  </a:t>
            </a:r>
          </a:p>
          <a:p>
            <a:r>
              <a:rPr lang="zh-CN" altLang="en-US" dirty="0"/>
              <a:t>            </a:t>
            </a:r>
            <a:r>
              <a:rPr lang="en-US" dirty="0" err="1"/>
              <a:t>raf.seek</a:t>
            </a:r>
            <a:r>
              <a:rPr lang="en-US" dirty="0"/>
              <a:t>(12);  </a:t>
            </a:r>
          </a:p>
          <a:p>
            <a:r>
              <a:rPr lang="en-US" dirty="0"/>
              <a:t>            byte b[] = new byte[4];  </a:t>
            </a:r>
          </a:p>
          <a:p>
            <a:r>
              <a:rPr lang="en-US" dirty="0"/>
              <a:t>            </a:t>
            </a:r>
            <a:r>
              <a:rPr lang="en-US" dirty="0" err="1"/>
              <a:t>raf.read</a:t>
            </a:r>
            <a:r>
              <a:rPr lang="en-US" dirty="0"/>
              <a:t>(b);  </a:t>
            </a:r>
          </a:p>
          <a:p>
            <a:r>
              <a:rPr lang="en-US" dirty="0"/>
              <a:t>            </a:t>
            </a:r>
            <a:r>
              <a:rPr lang="en-US" dirty="0" err="1"/>
              <a:t>System.out.println</a:t>
            </a:r>
            <a:r>
              <a:rPr lang="en-US" dirty="0"/>
              <a:t>(new String(b));  </a:t>
            </a:r>
          </a:p>
          <a:p>
            <a:r>
              <a:rPr lang="en-US" dirty="0"/>
              <a:t>        } catch (</a:t>
            </a:r>
            <a:r>
              <a:rPr lang="en-US" dirty="0" err="1"/>
              <a:t>IOException</a:t>
            </a:r>
            <a:r>
              <a:rPr lang="en-US" dirty="0"/>
              <a:t> e) {  </a:t>
            </a:r>
          </a:p>
          <a:p>
            <a:r>
              <a:rPr lang="en-US" dirty="0"/>
              <a:t>            </a:t>
            </a:r>
            <a:r>
              <a:rPr lang="en-US" dirty="0" err="1"/>
              <a:t>e.printStackTrace</a:t>
            </a:r>
            <a:r>
              <a:rPr lang="en-US" dirty="0"/>
              <a:t>();  </a:t>
            </a:r>
          </a:p>
          <a:p>
            <a:r>
              <a:rPr lang="en-US" dirty="0"/>
              <a:t>        } finally {  </a:t>
            </a:r>
          </a:p>
          <a:p>
            <a:r>
              <a:rPr lang="en-US" dirty="0"/>
              <a:t>            try {  </a:t>
            </a:r>
          </a:p>
          <a:p>
            <a:r>
              <a:rPr lang="en-US" dirty="0"/>
              <a:t>                if (</a:t>
            </a:r>
            <a:r>
              <a:rPr lang="en-US" dirty="0" err="1"/>
              <a:t>raf</a:t>
            </a:r>
            <a:r>
              <a:rPr lang="en-US" dirty="0"/>
              <a:t> != null)  </a:t>
            </a:r>
          </a:p>
          <a:p>
            <a:r>
              <a:rPr lang="en-US" dirty="0"/>
              <a:t>                    </a:t>
            </a:r>
            <a:r>
              <a:rPr lang="en-US" dirty="0" err="1"/>
              <a:t>raf.close</a:t>
            </a:r>
            <a:r>
              <a:rPr lang="en-US" dirty="0"/>
              <a:t>();  </a:t>
            </a:r>
          </a:p>
          <a:p>
            <a:r>
              <a:rPr lang="en-US" dirty="0"/>
              <a:t>            } catch (</a:t>
            </a:r>
            <a:r>
              <a:rPr lang="en-US" dirty="0" err="1"/>
              <a:t>IOException</a:t>
            </a:r>
            <a:r>
              <a:rPr lang="en-US" dirty="0"/>
              <a:t> e) {  </a:t>
            </a:r>
          </a:p>
          <a:p>
            <a:r>
              <a:rPr lang="en-US" dirty="0"/>
              <a:t>                </a:t>
            </a:r>
            <a:r>
              <a:rPr lang="en-US" dirty="0" err="1"/>
              <a:t>e.printStackTrace</a:t>
            </a:r>
            <a:r>
              <a:rPr lang="en-US" dirty="0"/>
              <a:t>();  </a:t>
            </a:r>
          </a:p>
          <a:p>
            <a:r>
              <a:rPr lang="en-US" dirty="0"/>
              <a:t>            }  </a:t>
            </a:r>
          </a:p>
          <a:p>
            <a:r>
              <a:rPr lang="en-US" dirty="0"/>
              <a:t>        }  </a:t>
            </a:r>
          </a:p>
          <a:p>
            <a:r>
              <a:rPr lang="en-US" dirty="0"/>
              <a:t>    }  </a:t>
            </a:r>
          </a:p>
          <a:p>
            <a:r>
              <a:rPr lang="en-US" dirty="0"/>
              <a:t>  </a:t>
            </a:r>
          </a:p>
          <a:p>
            <a:r>
              <a:rPr lang="en-US" dirty="0"/>
              <a:t>    private static void </a:t>
            </a:r>
            <a:r>
              <a:rPr lang="en-US" dirty="0" err="1"/>
              <a:t>writeTest</a:t>
            </a:r>
            <a:r>
              <a:rPr lang="en-US" dirty="0"/>
              <a:t>() {  </a:t>
            </a:r>
          </a:p>
          <a:p>
            <a:r>
              <a:rPr lang="en-US" dirty="0"/>
              <a:t>        </a:t>
            </a:r>
            <a:r>
              <a:rPr lang="en-US" dirty="0" err="1"/>
              <a:t>RandomAccessFile</a:t>
            </a:r>
            <a:r>
              <a:rPr lang="en-US" dirty="0"/>
              <a:t> </a:t>
            </a:r>
            <a:r>
              <a:rPr lang="en-US" dirty="0" err="1"/>
              <a:t>raf</a:t>
            </a:r>
            <a:r>
              <a:rPr lang="en-US" dirty="0"/>
              <a:t> = null;  </a:t>
            </a:r>
          </a:p>
          <a:p>
            <a:r>
              <a:rPr lang="en-US" dirty="0"/>
              <a:t>        try {  </a:t>
            </a:r>
          </a:p>
          <a:p>
            <a:r>
              <a:rPr lang="en-US" dirty="0"/>
              <a:t>            //</a:t>
            </a:r>
            <a:r>
              <a:rPr lang="zh-CN" altLang="en-US" dirty="0"/>
              <a:t>创建一个可读写的对象  </a:t>
            </a:r>
          </a:p>
          <a:p>
            <a:r>
              <a:rPr lang="zh-CN" altLang="en-US" dirty="0"/>
              <a:t>            </a:t>
            </a:r>
            <a:r>
              <a:rPr lang="en-US" dirty="0" err="1"/>
              <a:t>raf</a:t>
            </a:r>
            <a:r>
              <a:rPr lang="en-US" dirty="0"/>
              <a:t> = new </a:t>
            </a:r>
            <a:r>
              <a:rPr lang="en-US" dirty="0" err="1"/>
              <a:t>RandomAccessFile</a:t>
            </a:r>
            <a:r>
              <a:rPr lang="en-US" dirty="0"/>
              <a:t>("D:\\raf.txt", "</a:t>
            </a:r>
            <a:r>
              <a:rPr lang="en-US" dirty="0" err="1"/>
              <a:t>rw</a:t>
            </a:r>
            <a:r>
              <a:rPr lang="en-US" dirty="0"/>
              <a:t>");  </a:t>
            </a:r>
          </a:p>
          <a:p>
            <a:r>
              <a:rPr lang="en-US" dirty="0"/>
              <a:t>            //</a:t>
            </a:r>
            <a:r>
              <a:rPr lang="zh-CN" altLang="en-US" dirty="0"/>
              <a:t>写入数据。 可直接操作指定基本数据类型的对象。  </a:t>
            </a:r>
          </a:p>
          <a:p>
            <a:r>
              <a:rPr lang="zh-CN" altLang="en-US" dirty="0"/>
              <a:t>            </a:t>
            </a:r>
            <a:r>
              <a:rPr lang="en-US" dirty="0" err="1"/>
              <a:t>raf.writeBytes</a:t>
            </a:r>
            <a:r>
              <a:rPr lang="en-US" dirty="0"/>
              <a:t>("java hello");  </a:t>
            </a:r>
          </a:p>
          <a:p>
            <a:r>
              <a:rPr lang="en-US" dirty="0"/>
              <a:t>            </a:t>
            </a:r>
            <a:r>
              <a:rPr lang="en-US" dirty="0" err="1"/>
              <a:t>raf.writeInt</a:t>
            </a:r>
            <a:r>
              <a:rPr lang="en-US" dirty="0"/>
              <a:t>(23);  </a:t>
            </a:r>
          </a:p>
          <a:p>
            <a:r>
              <a:rPr lang="en-US" dirty="0"/>
              <a:t>            </a:t>
            </a:r>
            <a:r>
              <a:rPr lang="en-US" dirty="0" err="1"/>
              <a:t>raf.writeBytes</a:t>
            </a:r>
            <a:r>
              <a:rPr lang="en-US" dirty="0"/>
              <a:t>("where are you");  </a:t>
            </a:r>
          </a:p>
          <a:p>
            <a:r>
              <a:rPr lang="en-US" dirty="0"/>
              <a:t>            </a:t>
            </a:r>
            <a:r>
              <a:rPr lang="en-US" dirty="0" err="1"/>
              <a:t>raf.writeInt</a:t>
            </a:r>
            <a:r>
              <a:rPr lang="en-US" dirty="0"/>
              <a:t>(22);  </a:t>
            </a:r>
          </a:p>
          <a:p>
            <a:r>
              <a:rPr lang="en-US" dirty="0"/>
              <a:t>        } catch (</a:t>
            </a:r>
            <a:r>
              <a:rPr lang="en-US" dirty="0" err="1"/>
              <a:t>FileNotFoundException</a:t>
            </a:r>
            <a:r>
              <a:rPr lang="en-US" dirty="0"/>
              <a:t> e) {  </a:t>
            </a:r>
          </a:p>
          <a:p>
            <a:r>
              <a:rPr lang="en-US" dirty="0"/>
              <a:t>            </a:t>
            </a:r>
            <a:r>
              <a:rPr lang="en-US" dirty="0" err="1"/>
              <a:t>e.printStackTrace</a:t>
            </a:r>
            <a:r>
              <a:rPr lang="en-US" dirty="0"/>
              <a:t>();  </a:t>
            </a:r>
          </a:p>
          <a:p>
            <a:r>
              <a:rPr lang="en-US" dirty="0"/>
              <a:t>        } catch (</a:t>
            </a:r>
            <a:r>
              <a:rPr lang="en-US" dirty="0" err="1"/>
              <a:t>IOException</a:t>
            </a:r>
            <a:r>
              <a:rPr lang="en-US" dirty="0"/>
              <a:t> e) {  </a:t>
            </a:r>
          </a:p>
          <a:p>
            <a:r>
              <a:rPr lang="en-US" dirty="0"/>
              <a:t>            </a:t>
            </a:r>
            <a:r>
              <a:rPr lang="en-US" dirty="0" err="1"/>
              <a:t>e.printStackTrace</a:t>
            </a:r>
            <a:r>
              <a:rPr lang="en-US" dirty="0"/>
              <a:t>();  </a:t>
            </a:r>
          </a:p>
          <a:p>
            <a:r>
              <a:rPr lang="en-US" dirty="0"/>
              <a:t>        } finally {  </a:t>
            </a:r>
          </a:p>
          <a:p>
            <a:r>
              <a:rPr lang="en-US" dirty="0"/>
              <a:t>            try {  </a:t>
            </a:r>
          </a:p>
          <a:p>
            <a:r>
              <a:rPr lang="en-US" dirty="0"/>
              <a:t>                if (</a:t>
            </a:r>
            <a:r>
              <a:rPr lang="en-US" dirty="0" err="1"/>
              <a:t>raf</a:t>
            </a:r>
            <a:r>
              <a:rPr lang="en-US" dirty="0"/>
              <a:t> != null)  </a:t>
            </a:r>
          </a:p>
          <a:p>
            <a:r>
              <a:rPr lang="en-US" dirty="0"/>
              <a:t>                    </a:t>
            </a:r>
            <a:r>
              <a:rPr lang="en-US" dirty="0" err="1"/>
              <a:t>raf.close</a:t>
            </a:r>
            <a:r>
              <a:rPr lang="en-US" dirty="0"/>
              <a:t>();  </a:t>
            </a:r>
          </a:p>
          <a:p>
            <a:r>
              <a:rPr lang="en-US" dirty="0"/>
              <a:t>            } catch (</a:t>
            </a:r>
            <a:r>
              <a:rPr lang="en-US" dirty="0" err="1"/>
              <a:t>IOException</a:t>
            </a:r>
            <a:r>
              <a:rPr lang="en-US" dirty="0"/>
              <a:t> e) {  </a:t>
            </a:r>
          </a:p>
          <a:p>
            <a:r>
              <a:rPr lang="en-US" dirty="0"/>
              <a:t>                </a:t>
            </a:r>
            <a:r>
              <a:rPr lang="en-US" dirty="0" err="1"/>
              <a:t>e.printStackTrace</a:t>
            </a:r>
            <a:r>
              <a:rPr lang="en-US" dirty="0"/>
              <a:t>();  </a:t>
            </a:r>
          </a:p>
          <a:p>
            <a:r>
              <a:rPr lang="en-US" dirty="0"/>
              <a:t>            }  </a:t>
            </a:r>
          </a:p>
          <a:p>
            <a:r>
              <a:rPr lang="en-US" dirty="0"/>
              <a:t>        }  </a:t>
            </a:r>
          </a:p>
          <a:p>
            <a:r>
              <a:rPr lang="en-US" dirty="0"/>
              <a:t>    }  </a:t>
            </a:r>
          </a:p>
          <a:p>
            <a:r>
              <a:rPr lang="en-US" dirty="0"/>
              <a:t>  </a:t>
            </a:r>
          </a:p>
          <a:p>
            <a:r>
              <a:rPr lang="en-US" dirty="0"/>
              <a:t>}  </a:t>
            </a:r>
          </a:p>
          <a:p>
            <a:endParaRPr lang="zh-CN" altLang="en-US" dirty="0"/>
          </a:p>
        </p:txBody>
      </p:sp>
      <p:sp>
        <p:nvSpPr>
          <p:cNvPr id="4" name="灯片编号占位符 3"/>
          <p:cNvSpPr>
            <a:spLocks noGrp="1"/>
          </p:cNvSpPr>
          <p:nvPr>
            <p:ph type="sldNum" sz="quarter" idx="10"/>
          </p:nvPr>
        </p:nvSpPr>
        <p:spPr/>
        <p:txBody>
          <a:bodyPr/>
          <a:lstStyle/>
          <a:p>
            <a:fld id="{2E05C5F5-39A5-49FE-9823-9936DD2B5D7C}" type="slidenum">
              <a:rPr lang="zh-CN" altLang="en-US" smtClean="0"/>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6" y="286702"/>
            <a:ext cx="3790683" cy="1220153"/>
          </a:xfrm>
        </p:spPr>
        <p:txBody>
          <a:bodyPr anchor="b"/>
          <a:lstStyle>
            <a:lvl1pPr algn="l">
              <a:defRPr sz="2600" b="1"/>
            </a:lvl1pPr>
          </a:lstStyle>
          <a:p>
            <a:r>
              <a:rPr lang="zh-CN" altLang="en-US"/>
              <a:t>单击此处编辑母版标题样式</a:t>
            </a:r>
          </a:p>
        </p:txBody>
      </p:sp>
      <p:sp>
        <p:nvSpPr>
          <p:cNvPr id="3" name="内容占位符 2"/>
          <p:cNvSpPr>
            <a:spLocks noGrp="1"/>
          </p:cNvSpPr>
          <p:nvPr>
            <p:ph idx="1"/>
          </p:nvPr>
        </p:nvSpPr>
        <p:spPr>
          <a:xfrm>
            <a:off x="4504811" y="286704"/>
            <a:ext cx="6441160" cy="6145769"/>
          </a:xfrm>
        </p:spPr>
        <p:txBody>
          <a:bodyPr/>
          <a:lstStyle>
            <a:lvl1pPr>
              <a:defRPr sz="4200"/>
            </a:lvl1pPr>
            <a:lvl2pPr>
              <a:defRPr sz="3700"/>
            </a:lvl2pPr>
            <a:lvl3pPr>
              <a:defRPr sz="31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106" y="1506857"/>
            <a:ext cx="3790683" cy="492561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600" b="1"/>
            </a:lvl1pPr>
          </a:lstStyle>
          <a:p>
            <a:r>
              <a:rPr lang="zh-CN" altLang="en-US"/>
              <a:t>单击此处编辑母版标题样式</a:t>
            </a:r>
          </a:p>
        </p:txBody>
      </p:sp>
      <p:sp>
        <p:nvSpPr>
          <p:cNvPr id="3" name="图片占位符 2"/>
          <p:cNvSpPr>
            <a:spLocks noGrp="1"/>
          </p:cNvSpPr>
          <p:nvPr>
            <p:ph type="pic" idx="1"/>
          </p:nvPr>
        </p:nvSpPr>
        <p:spPr>
          <a:xfrm>
            <a:off x="2258407" y="643413"/>
            <a:ext cx="6913245" cy="4320540"/>
          </a:xfrm>
        </p:spPr>
        <p:txBody>
          <a:bodyPr/>
          <a:lstStyle>
            <a:lvl1pPr marL="0" indent="0">
              <a:buNone/>
              <a:defRPr sz="4200"/>
            </a:lvl1pPr>
            <a:lvl2pPr marL="598805" indent="0">
              <a:buNone/>
              <a:defRPr sz="3700"/>
            </a:lvl2pPr>
            <a:lvl3pPr marL="1198245" indent="0">
              <a:buNone/>
              <a:defRPr sz="3100"/>
            </a:lvl3pPr>
            <a:lvl4pPr marL="1797050" indent="0">
              <a:buNone/>
              <a:defRPr sz="2600"/>
            </a:lvl4pPr>
            <a:lvl5pPr marL="2396490" indent="0">
              <a:buNone/>
              <a:defRPr sz="2600"/>
            </a:lvl5pPr>
            <a:lvl6pPr marL="2995295" indent="0">
              <a:buNone/>
              <a:defRPr sz="2600"/>
            </a:lvl6pPr>
            <a:lvl7pPr marL="3594735" indent="0">
              <a:buNone/>
              <a:defRPr sz="2600"/>
            </a:lvl7pPr>
            <a:lvl8pPr marL="4193540" indent="0">
              <a:buNone/>
              <a:defRPr sz="2600"/>
            </a:lvl8pPr>
            <a:lvl9pPr marL="4792980" indent="0">
              <a:buNone/>
              <a:defRPr sz="2600"/>
            </a:lvl9pPr>
          </a:lstStyle>
          <a:p>
            <a:r>
              <a:rPr lang="zh-CN" altLang="en-US"/>
              <a:t>单击图标添加图片</a:t>
            </a:r>
          </a:p>
        </p:txBody>
      </p:sp>
      <p:sp>
        <p:nvSpPr>
          <p:cNvPr id="4" name="文本占位符 3"/>
          <p:cNvSpPr>
            <a:spLocks noGrp="1"/>
          </p:cNvSpPr>
          <p:nvPr>
            <p:ph type="body" sz="half" idx="2"/>
          </p:nvPr>
        </p:nvSpPr>
        <p:spPr>
          <a:xfrm>
            <a:off x="2258407" y="5635705"/>
            <a:ext cx="6913245" cy="84510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04243" y="1100120"/>
            <a:ext cx="2592467" cy="460724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46063" y="1100120"/>
            <a:ext cx="7585366" cy="460724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1"/>
            <a:ext cx="10369868" cy="817027"/>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2"/>
            <a:ext cx="10369868" cy="817026"/>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831815" y="2842741"/>
            <a:ext cx="9793764" cy="972023"/>
          </a:xfrm>
        </p:spPr>
        <p:txBody>
          <a:bodyPr>
            <a:normAutofit/>
            <a:scene3d>
              <a:camera prst="orthographicFront"/>
              <a:lightRig rig="threePt" dir="t"/>
            </a:scene3d>
          </a:bodyPr>
          <a:lstStyle>
            <a:lvl1pPr>
              <a:defRPr sz="4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1815" y="2842741"/>
            <a:ext cx="9793764" cy="972023"/>
          </a:xfrm>
        </p:spPr>
        <p:txBody>
          <a:bodyPr>
            <a:normAutofit/>
            <a:scene3d>
              <a:camera prst="orthographicFront"/>
              <a:lightRig rig="threePt" dir="t"/>
            </a:scene3d>
          </a:bodyPr>
          <a:lstStyle>
            <a:lvl1pPr>
              <a:defRPr sz="4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7"/>
            <a:ext cx="9793764" cy="1430178"/>
          </a:xfrm>
        </p:spPr>
        <p:txBody>
          <a:bodyPr anchor="t"/>
          <a:lstStyle>
            <a:lvl1pPr algn="l">
              <a:defRPr sz="5200" b="1" cap="all"/>
            </a:lvl1pPr>
          </a:lstStyle>
          <a:p>
            <a:r>
              <a:rPr lang="zh-CN" altLang="en-US"/>
              <a:t>单击此处编辑母版标题样式</a:t>
            </a:r>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600">
                <a:solidFill>
                  <a:schemeClr val="tx1">
                    <a:tint val="75000"/>
                  </a:schemeClr>
                </a:solidFill>
              </a:defRPr>
            </a:lvl1pPr>
            <a:lvl2pPr marL="598805" indent="0">
              <a:buNone/>
              <a:defRPr sz="2400">
                <a:solidFill>
                  <a:schemeClr val="tx1">
                    <a:tint val="75000"/>
                  </a:schemeClr>
                </a:solidFill>
              </a:defRPr>
            </a:lvl2pPr>
            <a:lvl3pPr marL="1198245" indent="0">
              <a:buNone/>
              <a:defRPr sz="2100">
                <a:solidFill>
                  <a:schemeClr val="tx1">
                    <a:tint val="75000"/>
                  </a:schemeClr>
                </a:solidFill>
              </a:defRPr>
            </a:lvl3pPr>
            <a:lvl4pPr marL="1797050" indent="0">
              <a:buNone/>
              <a:defRPr sz="1800">
                <a:solidFill>
                  <a:schemeClr val="tx1">
                    <a:tint val="75000"/>
                  </a:schemeClr>
                </a:solidFill>
              </a:defRPr>
            </a:lvl4pPr>
            <a:lvl5pPr marL="2396490" indent="0">
              <a:buNone/>
              <a:defRPr sz="1800">
                <a:solidFill>
                  <a:schemeClr val="tx1">
                    <a:tint val="75000"/>
                  </a:schemeClr>
                </a:solidFill>
              </a:defRPr>
            </a:lvl5pPr>
            <a:lvl6pPr marL="2995295" indent="0">
              <a:buNone/>
              <a:defRPr sz="1800">
                <a:solidFill>
                  <a:schemeClr val="tx1">
                    <a:tint val="75000"/>
                  </a:schemeClr>
                </a:solidFill>
              </a:defRPr>
            </a:lvl6pPr>
            <a:lvl7pPr marL="3594735" indent="0">
              <a:buNone/>
              <a:defRPr sz="1800">
                <a:solidFill>
                  <a:schemeClr val="tx1">
                    <a:tint val="75000"/>
                  </a:schemeClr>
                </a:solidFill>
              </a:defRPr>
            </a:lvl7pPr>
            <a:lvl8pPr marL="4193540" indent="0">
              <a:buNone/>
              <a:defRPr sz="1800">
                <a:solidFill>
                  <a:schemeClr val="tx1">
                    <a:tint val="75000"/>
                  </a:schemeClr>
                </a:solidFill>
              </a:defRPr>
            </a:lvl8pPr>
            <a:lvl9pPr marL="4792980"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104"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p:cNvSpPr>
            <a:spLocks noGrp="1"/>
          </p:cNvSpPr>
          <p:nvPr>
            <p:ph sz="half" idx="2"/>
          </p:nvPr>
        </p:nvSpPr>
        <p:spPr>
          <a:xfrm>
            <a:off x="5857055"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216074"/>
            <a:ext cx="7776864" cy="642943"/>
          </a:xfrm>
        </p:spPr>
        <p:txBody>
          <a:bodyPr/>
          <a:lstStyle>
            <a:lvl1pPr>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576104" y="1611869"/>
            <a:ext cx="5090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576104" y="2283619"/>
            <a:ext cx="5090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p:cNvSpPr>
            <a:spLocks noGrp="1"/>
          </p:cNvSpPr>
          <p:nvPr>
            <p:ph type="body" sz="quarter" idx="3"/>
          </p:nvPr>
        </p:nvSpPr>
        <p:spPr>
          <a:xfrm>
            <a:off x="5853056" y="1611869"/>
            <a:ext cx="5092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5853056" y="2283619"/>
            <a:ext cx="5092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4" name="页脚占位符 3"/>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3" name="页脚占位符 2"/>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6" y="286702"/>
            <a:ext cx="3790683" cy="1220153"/>
          </a:xfrm>
        </p:spPr>
        <p:txBody>
          <a:bodyPr anchor="b"/>
          <a:lstStyle>
            <a:lvl1pPr algn="l">
              <a:defRPr sz="2600" b="1"/>
            </a:lvl1pPr>
          </a:lstStyle>
          <a:p>
            <a:r>
              <a:rPr lang="zh-CN" altLang="en-US"/>
              <a:t>单击此处编辑母版标题样式</a:t>
            </a:r>
          </a:p>
        </p:txBody>
      </p:sp>
      <p:sp>
        <p:nvSpPr>
          <p:cNvPr id="3" name="内容占位符 2"/>
          <p:cNvSpPr>
            <a:spLocks noGrp="1"/>
          </p:cNvSpPr>
          <p:nvPr>
            <p:ph idx="1"/>
          </p:nvPr>
        </p:nvSpPr>
        <p:spPr>
          <a:xfrm>
            <a:off x="4504811" y="286704"/>
            <a:ext cx="6441160" cy="6145769"/>
          </a:xfrm>
        </p:spPr>
        <p:txBody>
          <a:bodyPr/>
          <a:lstStyle>
            <a:lvl1pPr>
              <a:defRPr sz="4200"/>
            </a:lvl1pPr>
            <a:lvl2pPr>
              <a:defRPr sz="3700"/>
            </a:lvl2pPr>
            <a:lvl3pPr>
              <a:defRPr sz="31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576106" y="1506857"/>
            <a:ext cx="3790683" cy="492561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600" b="1"/>
            </a:lvl1pPr>
          </a:lstStyle>
          <a:p>
            <a:r>
              <a:rPr lang="zh-CN" altLang="en-US"/>
              <a:t>单击此处编辑母版标题样式</a:t>
            </a:r>
          </a:p>
        </p:txBody>
      </p:sp>
      <p:sp>
        <p:nvSpPr>
          <p:cNvPr id="3" name="图片占位符 2"/>
          <p:cNvSpPr>
            <a:spLocks noGrp="1"/>
          </p:cNvSpPr>
          <p:nvPr>
            <p:ph type="pic" idx="1" hasCustomPrompt="1"/>
          </p:nvPr>
        </p:nvSpPr>
        <p:spPr>
          <a:xfrm>
            <a:off x="2258407" y="643413"/>
            <a:ext cx="6913245" cy="4320540"/>
          </a:xfrm>
        </p:spPr>
        <p:txBody>
          <a:bodyPr/>
          <a:lstStyle>
            <a:lvl1pPr marL="0" indent="0">
              <a:buNone/>
              <a:defRPr sz="4200"/>
            </a:lvl1pPr>
            <a:lvl2pPr marL="598805" indent="0">
              <a:buNone/>
              <a:defRPr sz="3700"/>
            </a:lvl2pPr>
            <a:lvl3pPr marL="1198245" indent="0">
              <a:buNone/>
              <a:defRPr sz="3100"/>
            </a:lvl3pPr>
            <a:lvl4pPr marL="1797050" indent="0">
              <a:buNone/>
              <a:defRPr sz="2600"/>
            </a:lvl4pPr>
            <a:lvl5pPr marL="2396490" indent="0">
              <a:buNone/>
              <a:defRPr sz="2600"/>
            </a:lvl5pPr>
            <a:lvl6pPr marL="2995295" indent="0">
              <a:buNone/>
              <a:defRPr sz="2600"/>
            </a:lvl6pPr>
            <a:lvl7pPr marL="3594735" indent="0">
              <a:buNone/>
              <a:defRPr sz="2600"/>
            </a:lvl7pPr>
            <a:lvl8pPr marL="4193540" indent="0">
              <a:buNone/>
              <a:defRPr sz="2600"/>
            </a:lvl8pPr>
            <a:lvl9pPr marL="4792980" indent="0">
              <a:buNone/>
              <a:defRPr sz="2600"/>
            </a:lvl9pPr>
          </a:lstStyle>
          <a:p>
            <a:r>
              <a:rPr lang="zh-CN" altLang="en-US"/>
              <a:t>将图片拖动到占位符，或单击添加图标</a:t>
            </a:r>
          </a:p>
        </p:txBody>
      </p:sp>
      <p:sp>
        <p:nvSpPr>
          <p:cNvPr id="4" name="文本占位符 3"/>
          <p:cNvSpPr>
            <a:spLocks noGrp="1"/>
          </p:cNvSpPr>
          <p:nvPr>
            <p:ph type="body" sz="half" idx="2"/>
          </p:nvPr>
        </p:nvSpPr>
        <p:spPr>
          <a:xfrm>
            <a:off x="2258407" y="5635705"/>
            <a:ext cx="6913245" cy="84510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04243" y="1100120"/>
            <a:ext cx="2592467" cy="460724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46063" y="1100120"/>
            <a:ext cx="7585366" cy="460724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72058"/>
            <a:ext cx="7848872" cy="817027"/>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689335" y="1457310"/>
            <a:ext cx="4143404" cy="830997"/>
          </a:xfrm>
          <a:prstGeom prst="rect">
            <a:avLst/>
          </a:prstGeom>
          <a:noFill/>
        </p:spPr>
        <p:txBody>
          <a:bodyPr wrap="square" rtlCol="0">
            <a:spAutoFit/>
          </a:bodyPr>
          <a:lstStyle/>
          <a:p>
            <a:pPr algn="ctr"/>
            <a:r>
              <a:rPr lang="en-US" altLang="zh-CN" sz="4800" kern="1200" baseline="0" dirty="0">
                <a:solidFill>
                  <a:srgbClr val="C00000"/>
                </a:solidFill>
                <a:latin typeface="微软雅黑" panose="020B0503020204020204" pitchFamily="34" charset="-122"/>
                <a:ea typeface="微软雅黑" panose="020B0503020204020204" pitchFamily="34" charset="-122"/>
                <a:cs typeface="+mn-cs"/>
              </a:rPr>
              <a:t>THANK YOU</a:t>
            </a:r>
          </a:p>
        </p:txBody>
      </p:sp>
      <p:sp>
        <p:nvSpPr>
          <p:cNvPr id="8" name="TextBox 7"/>
          <p:cNvSpPr txBox="1"/>
          <p:nvPr/>
        </p:nvSpPr>
        <p:spPr>
          <a:xfrm>
            <a:off x="3816958" y="4536034"/>
            <a:ext cx="3949065" cy="840105"/>
          </a:xfrm>
          <a:prstGeom prst="rect">
            <a:avLst/>
          </a:prstGeom>
          <a:noFill/>
        </p:spPr>
        <p:txBody>
          <a:bodyPr wrap="none" rtlCol="0">
            <a:spAutoFit/>
          </a:bodyPr>
          <a:lstStyle/>
          <a:p>
            <a:pPr marL="0" marR="0" indent="0" algn="l" defTabSz="1197610" rtl="0" eaLnBrk="1" latinLnBrk="0" hangingPunct="1">
              <a:spcBef>
                <a:spcPts val="0"/>
              </a:spcBef>
              <a:spcAft>
                <a:spcPts val="0"/>
              </a:spcAft>
              <a:buClrTx/>
              <a:buSzTx/>
              <a:buFontTx/>
              <a:buNone/>
              <a:defRPr/>
            </a:pPr>
            <a:r>
              <a:rPr lang="zh-CN" altLang="en-US" sz="1600" b="0" dirty="0">
                <a:solidFill>
                  <a:schemeClr val="tx1"/>
                </a:solidFill>
                <a:latin typeface="微软雅黑" panose="020B0503020204020204" pitchFamily="34" charset="-122"/>
                <a:ea typeface="微软雅黑" panose="020B0503020204020204" pitchFamily="34" charset="-122"/>
              </a:rPr>
              <a:t>官网地址：</a:t>
            </a:r>
            <a:r>
              <a:rPr lang="en-US" sz="1600" b="0" dirty="0">
                <a:solidFill>
                  <a:schemeClr val="tx1"/>
                </a:solidFill>
                <a:latin typeface="微软雅黑" panose="020B0503020204020204" pitchFamily="34" charset="-122"/>
                <a:ea typeface="微软雅黑" panose="020B0503020204020204" pitchFamily="34" charset="-122"/>
              </a:rPr>
              <a:t>http://www.moliying.com</a:t>
            </a:r>
            <a:br>
              <a:rPr lang="en-US" sz="1600" b="0" dirty="0">
                <a:solidFill>
                  <a:schemeClr val="tx1"/>
                </a:solidFill>
                <a:latin typeface="微软雅黑" panose="020B0503020204020204" pitchFamily="34" charset="-122"/>
                <a:ea typeface="微软雅黑" panose="020B0503020204020204" pitchFamily="34" charset="-122"/>
              </a:rPr>
            </a:br>
            <a:r>
              <a:rPr lang="zh-CN" altLang="en-US" sz="1600" b="0" dirty="0">
                <a:solidFill>
                  <a:schemeClr val="tx1"/>
                </a:solidFill>
                <a:latin typeface="微软雅黑" panose="020B0503020204020204" pitchFamily="34" charset="-122"/>
                <a:ea typeface="微软雅黑" panose="020B0503020204020204" pitchFamily="34" charset="-122"/>
              </a:rPr>
              <a:t>邮箱地址：</a:t>
            </a:r>
            <a:r>
              <a:rPr lang="en-US" sz="1600" b="0" dirty="0">
                <a:solidFill>
                  <a:schemeClr val="tx1"/>
                </a:solidFill>
                <a:latin typeface="微软雅黑" panose="020B0503020204020204" pitchFamily="34" charset="-122"/>
                <a:ea typeface="微软雅黑" panose="020B0503020204020204" pitchFamily="34" charset="-122"/>
              </a:rPr>
              <a:t>majianwei@moliying.com</a:t>
            </a:r>
            <a:br>
              <a:rPr lang="en-US" sz="1600" b="0" dirty="0">
                <a:solidFill>
                  <a:schemeClr val="tx1"/>
                </a:solidFill>
                <a:latin typeface="微软雅黑" panose="020B0503020204020204" pitchFamily="34" charset="-122"/>
                <a:ea typeface="微软雅黑" panose="020B0503020204020204" pitchFamily="34" charset="-122"/>
              </a:rPr>
            </a:br>
            <a:r>
              <a:rPr lang="zh-CN" altLang="en-US" sz="1600" b="0" dirty="0">
                <a:solidFill>
                  <a:schemeClr val="tx1"/>
                </a:solidFill>
                <a:latin typeface="微软雅黑" panose="020B0503020204020204" pitchFamily="34" charset="-122"/>
                <a:ea typeface="微软雅黑" panose="020B0503020204020204" pitchFamily="34" charset="-122"/>
              </a:rPr>
              <a:t>新浪微博：</a:t>
            </a:r>
            <a:r>
              <a:rPr lang="en-US" sz="1600" b="0" dirty="0">
                <a:solidFill>
                  <a:schemeClr val="tx1"/>
                </a:solidFill>
                <a:latin typeface="微软雅黑" panose="020B0503020204020204" pitchFamily="34" charset="-122"/>
                <a:ea typeface="微软雅黑" panose="020B0503020204020204" pitchFamily="34" charset="-122"/>
              </a:rPr>
              <a:t>http://weibo.com/jianweima</a:t>
            </a:r>
          </a:p>
        </p:txBody>
      </p:sp>
      <p:pic>
        <p:nvPicPr>
          <p:cNvPr id="2" name="图片 1" descr="mjw-java"/>
          <p:cNvPicPr>
            <a:picLocks noChangeAspect="1"/>
          </p:cNvPicPr>
          <p:nvPr/>
        </p:nvPicPr>
        <p:blipFill>
          <a:blip r:embed="rId3"/>
          <a:stretch>
            <a:fillRect/>
          </a:stretch>
        </p:blipFill>
        <p:spPr>
          <a:xfrm>
            <a:off x="4610100" y="2304415"/>
            <a:ext cx="2158365" cy="2158365"/>
          </a:xfrm>
          <a:prstGeom prst="rect">
            <a:avLst/>
          </a:prstGeom>
        </p:spPr>
      </p:pic>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72058"/>
            <a:ext cx="7848872" cy="817026"/>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7"/>
            <a:ext cx="9793764" cy="1430178"/>
          </a:xfrm>
        </p:spPr>
        <p:txBody>
          <a:bodyPr anchor="t"/>
          <a:lstStyle>
            <a:lvl1pPr algn="l">
              <a:defRPr sz="5200" b="1" cap="all"/>
            </a:lvl1pPr>
          </a:lstStyle>
          <a:p>
            <a:r>
              <a:rPr lang="zh-CN" altLang="en-US"/>
              <a:t>单击此处编辑母版标题样式</a:t>
            </a:r>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600">
                <a:solidFill>
                  <a:schemeClr val="tx1">
                    <a:tint val="75000"/>
                  </a:schemeClr>
                </a:solidFill>
              </a:defRPr>
            </a:lvl1pPr>
            <a:lvl2pPr marL="598805" indent="0">
              <a:buNone/>
              <a:defRPr sz="2400">
                <a:solidFill>
                  <a:schemeClr val="tx1">
                    <a:tint val="75000"/>
                  </a:schemeClr>
                </a:solidFill>
              </a:defRPr>
            </a:lvl2pPr>
            <a:lvl3pPr marL="1198245" indent="0">
              <a:buNone/>
              <a:defRPr sz="2100">
                <a:solidFill>
                  <a:schemeClr val="tx1">
                    <a:tint val="75000"/>
                  </a:schemeClr>
                </a:solidFill>
              </a:defRPr>
            </a:lvl3pPr>
            <a:lvl4pPr marL="1797050" indent="0">
              <a:buNone/>
              <a:defRPr sz="1800">
                <a:solidFill>
                  <a:schemeClr val="tx1">
                    <a:tint val="75000"/>
                  </a:schemeClr>
                </a:solidFill>
              </a:defRPr>
            </a:lvl4pPr>
            <a:lvl5pPr marL="2396490" indent="0">
              <a:buNone/>
              <a:defRPr sz="1800">
                <a:solidFill>
                  <a:schemeClr val="tx1">
                    <a:tint val="75000"/>
                  </a:schemeClr>
                </a:solidFill>
              </a:defRPr>
            </a:lvl5pPr>
            <a:lvl6pPr marL="2995295" indent="0">
              <a:buNone/>
              <a:defRPr sz="1800">
                <a:solidFill>
                  <a:schemeClr val="tx1">
                    <a:tint val="75000"/>
                  </a:schemeClr>
                </a:solidFill>
              </a:defRPr>
            </a:lvl6pPr>
            <a:lvl7pPr marL="3594735" indent="0">
              <a:buNone/>
              <a:defRPr sz="1800">
                <a:solidFill>
                  <a:schemeClr val="tx1">
                    <a:tint val="75000"/>
                  </a:schemeClr>
                </a:solidFill>
              </a:defRPr>
            </a:lvl7pPr>
            <a:lvl8pPr marL="4193540" indent="0">
              <a:buNone/>
              <a:defRPr sz="1800">
                <a:solidFill>
                  <a:schemeClr val="tx1">
                    <a:tint val="75000"/>
                  </a:schemeClr>
                </a:solidFill>
              </a:defRPr>
            </a:lvl8pPr>
            <a:lvl9pPr marL="4792980"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104"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7055"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1"/>
            <a:ext cx="10369868" cy="642943"/>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4" y="1611869"/>
            <a:ext cx="5090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576104" y="2283619"/>
            <a:ext cx="5090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56" y="1611869"/>
            <a:ext cx="5092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5853056" y="2283619"/>
            <a:ext cx="5092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4" name="页脚占位符 3"/>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2019/9/21</a:t>
            </a:fld>
            <a:endParaRPr lang="zh-CN" altLang="en-US"/>
          </a:p>
        </p:txBody>
      </p:sp>
      <p:sp>
        <p:nvSpPr>
          <p:cNvPr id="3" name="页脚占位符 2"/>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5.jpe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4" y="711722"/>
            <a:ext cx="10369868" cy="602712"/>
          </a:xfrm>
          <a:prstGeom prst="rect">
            <a:avLst/>
          </a:prstGeom>
        </p:spPr>
        <p:txBody>
          <a:bodyPr vert="horz" lIns="119823" tIns="59911" rIns="119823" bIns="59911"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576104" y="1457310"/>
            <a:ext cx="10369868" cy="4857784"/>
          </a:xfrm>
          <a:prstGeom prst="rect">
            <a:avLst/>
          </a:prstGeom>
        </p:spPr>
        <p:txBody>
          <a:bodyPr vert="horz" lIns="119823" tIns="59911" rIns="119823" bIns="59911"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1197610" rtl="0" eaLnBrk="1" latinLnBrk="0" hangingPunct="1">
        <a:spcBef>
          <a:spcPct val="0"/>
        </a:spcBef>
        <a:buNone/>
        <a:defRPr sz="4000" kern="1200">
          <a:solidFill>
            <a:schemeClr val="tx1"/>
          </a:solidFill>
          <a:latin typeface="+mj-lt"/>
          <a:ea typeface="+mj-ea"/>
          <a:cs typeface="+mj-cs"/>
        </a:defRPr>
      </a:lvl1pPr>
    </p:titleStyle>
    <p:bodyStyle>
      <a:lvl1pPr marL="449580" indent="-44958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1pPr>
      <a:lvl2pPr marL="973455" indent="-37465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2pPr>
      <a:lvl3pPr marL="1497965"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3pPr>
      <a:lvl4pPr marL="209677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4pPr>
      <a:lvl5pPr marL="269621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5pPr>
      <a:lvl6pPr marL="329501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9445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9326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09270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440557" y="288082"/>
            <a:ext cx="7920880" cy="602712"/>
          </a:xfrm>
          <a:prstGeom prst="rect">
            <a:avLst/>
          </a:prstGeom>
        </p:spPr>
        <p:txBody>
          <a:bodyPr vert="horz" lIns="119823" tIns="59911" rIns="119823" bIns="59911"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576104" y="1457310"/>
            <a:ext cx="10369868" cy="4857784"/>
          </a:xfrm>
          <a:prstGeom prst="rect">
            <a:avLst/>
          </a:prstGeom>
        </p:spPr>
        <p:txBody>
          <a:bodyPr vert="horz" lIns="119823" tIns="59911" rIns="119823" bIns="59911"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lvl1pPr algn="ctr" defTabSz="1197610" rtl="0" eaLnBrk="1" latinLnBrk="0" hangingPunct="1">
        <a:spcBef>
          <a:spcPct val="0"/>
        </a:spcBef>
        <a:buNone/>
        <a:defRPr sz="4000" kern="1200">
          <a:solidFill>
            <a:schemeClr val="tx1"/>
          </a:solidFill>
          <a:latin typeface="+mj-lt"/>
          <a:ea typeface="+mj-ea"/>
          <a:cs typeface="+mj-cs"/>
        </a:defRPr>
      </a:lvl1pPr>
    </p:titleStyle>
    <p:bodyStyle>
      <a:lvl1pPr marL="449580" indent="-44958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1pPr>
      <a:lvl2pPr marL="973455" indent="-37465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2pPr>
      <a:lvl3pPr marL="1497965"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3pPr>
      <a:lvl4pPr marL="209677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4pPr>
      <a:lvl5pPr marL="269621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5pPr>
      <a:lvl6pPr marL="329501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9445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9326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09270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latin typeface="黑体" panose="02010609060101010101" pitchFamily="2" charset="-122"/>
                <a:ea typeface="黑体" panose="02010609060101010101" pitchFamily="2" charset="-122"/>
              </a:rPr>
              <a:t>第</a:t>
            </a:r>
            <a:r>
              <a:rPr lang="en-US" altLang="zh-CN" dirty="0">
                <a:latin typeface="黑体" panose="02010609060101010101" pitchFamily="2" charset="-122"/>
                <a:ea typeface="黑体" panose="02010609060101010101" pitchFamily="2" charset="-122"/>
              </a:rPr>
              <a:t>08</a:t>
            </a:r>
            <a:r>
              <a:rPr lang="zh-CN" altLang="en-US" dirty="0">
                <a:latin typeface="黑体" panose="02010609060101010101" pitchFamily="2" charset="-122"/>
                <a:ea typeface="黑体" panose="02010609060101010101" pitchFamily="2" charset="-122"/>
              </a:rPr>
              <a:t>章 文件与</a:t>
            </a:r>
            <a:r>
              <a:rPr lang="en-US" altLang="zh-CN" dirty="0">
                <a:latin typeface="黑体" panose="02010609060101010101" pitchFamily="2" charset="-122"/>
                <a:ea typeface="黑体" panose="02010609060101010101" pitchFamily="2" charset="-122"/>
              </a:rPr>
              <a:t>IO</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5</a:t>
            </a:r>
            <a:r>
              <a:rPr lang="zh-CN" altLang="en-US" dirty="0"/>
              <a:t>、缓冲流</a:t>
            </a:r>
            <a:endParaRPr lang="en-US" altLang="zh-CN" dirty="0"/>
          </a:p>
        </p:txBody>
      </p:sp>
      <p:sp>
        <p:nvSpPr>
          <p:cNvPr id="3" name="内容占位符 2"/>
          <p:cNvSpPr>
            <a:spLocks noGrp="1"/>
          </p:cNvSpPr>
          <p:nvPr>
            <p:ph idx="1"/>
          </p:nvPr>
        </p:nvSpPr>
        <p:spPr/>
        <p:txBody>
          <a:bodyPr/>
          <a:lstStyle/>
          <a:p>
            <a:r>
              <a:rPr lang="zh-CN" altLang="en-US" dirty="0"/>
              <a:t>首先要明确一个概念：</a:t>
            </a:r>
            <a:endParaRPr lang="en-US" altLang="zh-CN" dirty="0"/>
          </a:p>
          <a:p>
            <a:r>
              <a:rPr lang="zh-CN" altLang="en-US" dirty="0"/>
              <a:t>对文件或其它目标频繁的读写操作，效率低，性能差。</a:t>
            </a:r>
            <a:endParaRPr lang="en-US" altLang="zh-CN" dirty="0"/>
          </a:p>
          <a:p>
            <a:r>
              <a:rPr lang="zh-CN" altLang="en-US" dirty="0"/>
              <a:t>使用缓冲流的好处是，能够更高效的读写信息，原理是将数据先缓冲起来，然后一起写入或者读取出来。</a:t>
            </a:r>
            <a:endParaRPr lang="en-US" altLang="zh-CN" dirty="0"/>
          </a:p>
          <a:p>
            <a:endParaRPr lang="en-US" altLang="zh-CN" dirty="0"/>
          </a:p>
          <a:p>
            <a:r>
              <a:rPr lang="en-US" altLang="zh-CN" b="1" dirty="0" err="1"/>
              <a:t>BufferedInputStream</a:t>
            </a:r>
            <a:r>
              <a:rPr lang="zh-CN" altLang="en-US" b="1" dirty="0"/>
              <a:t>：</a:t>
            </a:r>
            <a:r>
              <a:rPr lang="en-US" altLang="zh-CN" b="1" dirty="0"/>
              <a:t> </a:t>
            </a:r>
            <a:r>
              <a:rPr lang="zh-CN" altLang="en-US" dirty="0"/>
              <a:t>为另一个输入流添加一些功能，在创建 </a:t>
            </a:r>
            <a:r>
              <a:rPr lang="en-US" altLang="zh-CN" dirty="0" err="1"/>
              <a:t>BufferedInputStream</a:t>
            </a:r>
            <a:r>
              <a:rPr lang="en-US" altLang="zh-CN" dirty="0"/>
              <a:t> </a:t>
            </a:r>
            <a:r>
              <a:rPr lang="zh-CN" altLang="en-US" dirty="0"/>
              <a:t>时，会创建一个内部缓冲区数组，用于缓冲数据。</a:t>
            </a:r>
            <a:endParaRPr lang="en-US" altLang="zh-CN" dirty="0"/>
          </a:p>
          <a:p>
            <a:r>
              <a:rPr lang="en-US" altLang="zh-CN" b="1" dirty="0"/>
              <a:t>BufferedOutputStream</a:t>
            </a:r>
            <a:r>
              <a:rPr lang="zh-CN" altLang="en-US" b="1" dirty="0"/>
              <a:t>：</a:t>
            </a:r>
            <a:r>
              <a:rPr lang="zh-CN" altLang="en-US" dirty="0"/>
              <a:t>通过设置这种输出流，应用程序就可以将各个字节写入底层输出流中，而不必针对每次字节写入调用底层系统。</a:t>
            </a:r>
            <a:endParaRPr lang="en-US" altLang="zh-CN" dirty="0"/>
          </a:p>
          <a:p>
            <a:r>
              <a:rPr lang="en-US" altLang="zh-CN" b="1" dirty="0"/>
              <a:t>BufferedReader</a:t>
            </a:r>
            <a:r>
              <a:rPr lang="zh-CN" altLang="en-US" b="1" dirty="0"/>
              <a:t>：</a:t>
            </a:r>
            <a:r>
              <a:rPr lang="zh-CN" altLang="en-US" dirty="0"/>
              <a:t>从字符输入流中读取文本，缓冲各个字符，从而实现字符、数组和行的高效读取。</a:t>
            </a:r>
            <a:endParaRPr lang="en-US" altLang="zh-CN" dirty="0"/>
          </a:p>
          <a:p>
            <a:r>
              <a:rPr lang="en-US" altLang="zh-CN" b="1" dirty="0"/>
              <a:t>BufferedWriter</a:t>
            </a:r>
            <a:r>
              <a:rPr lang="zh-CN" altLang="en-US" b="1" dirty="0"/>
              <a:t>：</a:t>
            </a:r>
            <a:r>
              <a:rPr lang="zh-CN" altLang="en-US" dirty="0"/>
              <a:t>将文本写入字符输出流，缓冲各个字符，从而提供单个字符、数组和字符串的高效写入。 </a:t>
            </a:r>
          </a:p>
          <a:p>
            <a:endParaRPr lang="zh-CN" altLang="en-US" dirty="0"/>
          </a:p>
          <a:p>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6</a:t>
            </a:r>
            <a:r>
              <a:rPr lang="zh-CN" altLang="en-US" dirty="0"/>
              <a:t>、打印流</a:t>
            </a:r>
            <a:endParaRPr lang="en-US" altLang="zh-CN" dirty="0"/>
          </a:p>
        </p:txBody>
      </p:sp>
      <p:sp>
        <p:nvSpPr>
          <p:cNvPr id="3" name="内容占位符 2"/>
          <p:cNvSpPr>
            <a:spLocks noGrp="1"/>
          </p:cNvSpPr>
          <p:nvPr>
            <p:ph idx="1"/>
          </p:nvPr>
        </p:nvSpPr>
        <p:spPr/>
        <p:txBody>
          <a:bodyPr>
            <a:normAutofit/>
          </a:bodyPr>
          <a:lstStyle/>
          <a:p>
            <a:r>
              <a:rPr lang="zh-CN" altLang="en-US" sz="2000" dirty="0"/>
              <a:t>打印流的主要功能是用于输出，在整个</a:t>
            </a:r>
            <a:r>
              <a:rPr lang="en-US" altLang="zh-CN" sz="2000" dirty="0"/>
              <a:t>IO</a:t>
            </a:r>
            <a:r>
              <a:rPr lang="zh-CN" altLang="en-US" sz="2000" dirty="0"/>
              <a:t>包中打印流分为两种类型：</a:t>
            </a:r>
          </a:p>
          <a:p>
            <a:r>
              <a:rPr lang="zh-CN" altLang="zh-CN" sz="2000" dirty="0"/>
              <a:t> </a:t>
            </a:r>
            <a:r>
              <a:rPr lang="zh-CN" altLang="en-US" sz="2000" dirty="0"/>
              <a:t>字节打印流：</a:t>
            </a:r>
            <a:r>
              <a:rPr lang="en-US" altLang="zh-CN" sz="2000" dirty="0" err="1"/>
              <a:t>PrintStream</a:t>
            </a:r>
            <a:endParaRPr lang="zh-CN" altLang="zh-CN" sz="2000" dirty="0"/>
          </a:p>
          <a:p>
            <a:r>
              <a:rPr lang="zh-CN" altLang="zh-CN" sz="2000" dirty="0"/>
              <a:t> </a:t>
            </a:r>
            <a:r>
              <a:rPr lang="zh-CN" altLang="en-US" sz="2000" dirty="0"/>
              <a:t>字符打印流：</a:t>
            </a:r>
            <a:r>
              <a:rPr lang="en-US" altLang="zh-CN" sz="2000" dirty="0" err="1"/>
              <a:t>PrintWriter</a:t>
            </a:r>
            <a:endParaRPr lang="en-US" altLang="zh-CN" sz="2000" dirty="0"/>
          </a:p>
          <a:p>
            <a:r>
              <a:rPr lang="zh-CN" altLang="en-US" sz="2000" dirty="0"/>
              <a:t>打印流可以很方便的进行输出</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a:t>
            </a:r>
            <a:r>
              <a:rPr lang="zh-CN" altLang="en-US" dirty="0"/>
              <a:t>、对象流</a:t>
            </a:r>
            <a:endParaRPr lang="en-US" altLang="zh-CN" dirty="0"/>
          </a:p>
        </p:txBody>
      </p:sp>
      <p:sp>
        <p:nvSpPr>
          <p:cNvPr id="3" name="内容占位符 2"/>
          <p:cNvSpPr>
            <a:spLocks noGrp="1"/>
          </p:cNvSpPr>
          <p:nvPr>
            <p:ph idx="1"/>
          </p:nvPr>
        </p:nvSpPr>
        <p:spPr/>
        <p:txBody>
          <a:bodyPr/>
          <a:lstStyle/>
          <a:p>
            <a:r>
              <a:rPr lang="en-US" altLang="zh-CN" sz="2000" b="1" dirty="0"/>
              <a:t>1</a:t>
            </a:r>
            <a:r>
              <a:rPr lang="zh-CN" altLang="en-US" sz="2000" b="1" dirty="0"/>
              <a:t>、对象序列化</a:t>
            </a:r>
            <a:endParaRPr lang="en-US" altLang="zh-CN" sz="2000" b="1" dirty="0"/>
          </a:p>
          <a:p>
            <a:r>
              <a:rPr lang="zh-CN" altLang="en-US" sz="2000" dirty="0"/>
              <a:t>对象序列化就是指将一个对象转化成二进制的</a:t>
            </a:r>
            <a:r>
              <a:rPr lang="en-US" altLang="zh-CN" sz="2000" dirty="0"/>
              <a:t>byte</a:t>
            </a:r>
            <a:r>
              <a:rPr lang="zh-CN" altLang="en-US" sz="2000" dirty="0"/>
              <a:t>流。</a:t>
            </a:r>
            <a:endParaRPr lang="en-US" altLang="zh-CN" sz="2000" dirty="0"/>
          </a:p>
          <a:p>
            <a:r>
              <a:rPr lang="zh-CN" altLang="en-US" sz="2000" dirty="0"/>
              <a:t>两种情况：</a:t>
            </a:r>
            <a:endParaRPr lang="en-US" altLang="zh-CN" sz="2000" dirty="0"/>
          </a:p>
          <a:p>
            <a:r>
              <a:rPr lang="zh-CN" altLang="en-US" sz="2000" dirty="0"/>
              <a:t>将对象保存在文件上的操作称为对象的序列化操作</a:t>
            </a:r>
          </a:p>
          <a:p>
            <a:r>
              <a:rPr lang="zh-CN" altLang="en-US" sz="2000" dirty="0"/>
              <a:t> 将对象从文件之中恢复称为反序列化的操作</a:t>
            </a:r>
          </a:p>
          <a:p>
            <a:r>
              <a:rPr lang="zh-CN" altLang="en-US" sz="2000" dirty="0"/>
              <a:t>使用</a:t>
            </a:r>
            <a:r>
              <a:rPr lang="en-US" altLang="zh-CN" sz="2000" dirty="0" err="1"/>
              <a:t>ObjectOutputStream</a:t>
            </a:r>
            <a:r>
              <a:rPr lang="zh-CN" altLang="en-US" sz="2000" dirty="0"/>
              <a:t>类实现对象的序列化，使用</a:t>
            </a:r>
            <a:r>
              <a:rPr lang="en-US" altLang="zh-CN" sz="2000" dirty="0" err="1"/>
              <a:t>ObjectInputStream</a:t>
            </a:r>
            <a:r>
              <a:rPr lang="zh-CN" altLang="en-US" sz="2000" dirty="0"/>
              <a:t>类实现反序列。</a:t>
            </a:r>
            <a:endParaRPr lang="en-US" altLang="zh-CN" sz="2000" dirty="0"/>
          </a:p>
          <a:p>
            <a:r>
              <a:rPr lang="zh-CN" altLang="en-US" sz="2000" dirty="0"/>
              <a:t>被序列化对象所在的类必须实现</a:t>
            </a:r>
            <a:r>
              <a:rPr lang="en-US" altLang="zh-CN" sz="2000" dirty="0" err="1"/>
              <a:t>java.io.Serializable</a:t>
            </a:r>
            <a:r>
              <a:rPr lang="zh-CN" altLang="en-US" sz="2000" dirty="0"/>
              <a:t>接口</a:t>
            </a:r>
            <a:endParaRPr lang="en-US" altLang="zh-CN" sz="2000" dirty="0"/>
          </a:p>
          <a:p>
            <a:endParaRPr lang="zh-CN" altLang="en-US" dirty="0"/>
          </a:p>
        </p:txBody>
      </p:sp>
      <p:pic>
        <p:nvPicPr>
          <p:cNvPr id="5" name="Picture 3"/>
          <p:cNvPicPr>
            <a:picLocks noChangeAspect="1" noChangeArrowheads="1"/>
          </p:cNvPicPr>
          <p:nvPr/>
        </p:nvPicPr>
        <p:blipFill>
          <a:blip r:embed="rId2"/>
          <a:srcRect/>
          <a:stretch>
            <a:fillRect/>
          </a:stretch>
        </p:blipFill>
        <p:spPr bwMode="auto">
          <a:xfrm>
            <a:off x="0" y="0"/>
            <a:ext cx="11522075" cy="723931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a:t>
            </a:r>
            <a:r>
              <a:rPr lang="zh-CN" altLang="en-US" dirty="0"/>
              <a:t>、对象流</a:t>
            </a:r>
            <a:endParaRPr lang="en-US" altLang="zh-CN" dirty="0"/>
          </a:p>
        </p:txBody>
      </p:sp>
      <p:sp>
        <p:nvSpPr>
          <p:cNvPr id="3" name="内容占位符 2"/>
          <p:cNvSpPr>
            <a:spLocks noGrp="1"/>
          </p:cNvSpPr>
          <p:nvPr>
            <p:ph idx="1"/>
          </p:nvPr>
        </p:nvSpPr>
        <p:spPr/>
        <p:txBody>
          <a:bodyPr/>
          <a:lstStyle/>
          <a:p>
            <a:r>
              <a:rPr lang="zh-CN" altLang="en-US" b="1" dirty="0"/>
              <a:t>对象流的两个类：</a:t>
            </a:r>
            <a:endParaRPr lang="en-US" altLang="zh-CN" b="1" dirty="0"/>
          </a:p>
          <a:p>
            <a:r>
              <a:rPr lang="en-US" altLang="zh-CN" dirty="0" err="1"/>
              <a:t>ObjectOutputStream</a:t>
            </a:r>
            <a:r>
              <a:rPr lang="en-US" altLang="zh-CN" dirty="0"/>
              <a:t> </a:t>
            </a:r>
            <a:r>
              <a:rPr lang="zh-CN" altLang="en-US" dirty="0"/>
              <a:t>将 </a:t>
            </a:r>
            <a:r>
              <a:rPr lang="en-US" altLang="zh-CN" dirty="0"/>
              <a:t>Java </a:t>
            </a:r>
            <a:r>
              <a:rPr lang="zh-CN" altLang="en-US" dirty="0"/>
              <a:t>对象的基本数据类型和图形写入 </a:t>
            </a:r>
            <a:r>
              <a:rPr lang="en-US" altLang="zh-CN" dirty="0" err="1"/>
              <a:t>OutputStream</a:t>
            </a:r>
            <a:endParaRPr lang="en-US" altLang="zh-CN" dirty="0"/>
          </a:p>
          <a:p>
            <a:r>
              <a:rPr lang="en-US" altLang="zh-CN" dirty="0" err="1"/>
              <a:t>ObjectInputStream</a:t>
            </a:r>
            <a:r>
              <a:rPr lang="en-US" altLang="zh-CN" dirty="0"/>
              <a:t> </a:t>
            </a:r>
            <a:r>
              <a:rPr lang="zh-CN" altLang="en-US" dirty="0"/>
              <a:t>对以前使用 </a:t>
            </a:r>
            <a:r>
              <a:rPr lang="en-US" altLang="zh-CN" dirty="0" err="1"/>
              <a:t>ObjectOutputStream</a:t>
            </a:r>
            <a:r>
              <a:rPr lang="en-US" altLang="zh-CN" dirty="0"/>
              <a:t> </a:t>
            </a:r>
            <a:r>
              <a:rPr lang="zh-CN" altLang="en-US" dirty="0"/>
              <a:t>写入的基本数据和对象进行反序列化。</a:t>
            </a:r>
            <a:endParaRPr lang="en-US" altLang="zh-CN" dirty="0"/>
          </a:p>
          <a:p>
            <a:endParaRPr lang="en-US" altLang="zh-CN" dirty="0"/>
          </a:p>
          <a:p>
            <a:r>
              <a:rPr lang="zh-CN" altLang="en-US" b="1" dirty="0"/>
              <a:t>序列化一组对象：</a:t>
            </a:r>
            <a:endParaRPr lang="en-US" altLang="zh-CN" b="1" dirty="0"/>
          </a:p>
          <a:p>
            <a:r>
              <a:rPr lang="zh-CN" altLang="en-US" dirty="0"/>
              <a:t>在序列化操作中，同时序列化多个对象时，反序列化也必须按顺序操作，如果想要序列化一组对象该如何操作呢？</a:t>
            </a:r>
            <a:endParaRPr lang="en-US" altLang="zh-CN" dirty="0"/>
          </a:p>
          <a:p>
            <a:r>
              <a:rPr lang="zh-CN" altLang="en-US" dirty="0">
                <a:solidFill>
                  <a:srgbClr val="FF0000"/>
                </a:solidFill>
              </a:rPr>
              <a:t>序列化一组对象可采用：对象数组的形式，因为对象数组可以向</a:t>
            </a:r>
            <a:r>
              <a:rPr lang="en-US" altLang="zh-CN" dirty="0">
                <a:solidFill>
                  <a:srgbClr val="FF0000"/>
                </a:solidFill>
              </a:rPr>
              <a:t>Object</a:t>
            </a:r>
            <a:r>
              <a:rPr lang="zh-CN" altLang="en-US" dirty="0">
                <a:solidFill>
                  <a:srgbClr val="FF0000"/>
                </a:solidFill>
              </a:rPr>
              <a:t>进行转型操作。</a:t>
            </a:r>
            <a:endParaRPr lang="en-US" altLang="zh-CN" dirty="0">
              <a:solidFill>
                <a:srgbClr val="FF0000"/>
              </a:solidFill>
            </a:endParaRPr>
          </a:p>
          <a:p>
            <a:endParaRPr lang="en-US" altLang="zh-CN" dirty="0">
              <a:solidFill>
                <a:srgbClr val="FF0000"/>
              </a:solidFill>
            </a:endParaRPr>
          </a:p>
          <a:p>
            <a:r>
              <a:rPr lang="en-US" altLang="zh-CN" b="1" dirty="0"/>
              <a:t>transient</a:t>
            </a:r>
            <a:r>
              <a:rPr lang="zh-CN" altLang="en-US" b="1" dirty="0"/>
              <a:t>关键字：</a:t>
            </a:r>
            <a:endParaRPr lang="zh-CN" altLang="en-US" b="1" dirty="0">
              <a:solidFill>
                <a:srgbClr val="FF0000"/>
              </a:solidFill>
            </a:endParaRPr>
          </a:p>
          <a:p>
            <a:r>
              <a:rPr lang="zh-CN" altLang="en-US" dirty="0"/>
              <a:t>如果用</a:t>
            </a:r>
            <a:r>
              <a:rPr lang="en-US" altLang="zh-CN" dirty="0"/>
              <a:t>transient</a:t>
            </a:r>
            <a:r>
              <a:rPr lang="zh-CN" altLang="en-US" dirty="0"/>
              <a:t>声明一个实例变量，当对象存储时，它的值不需要维持。</a:t>
            </a:r>
            <a:endParaRPr lang="en-US" altLang="zh-CN"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8</a:t>
            </a:r>
            <a:r>
              <a:rPr lang="zh-CN" altLang="en-US" dirty="0"/>
              <a:t>、字节数组流</a:t>
            </a:r>
            <a:endParaRPr lang="en-US" altLang="zh-CN" dirty="0"/>
          </a:p>
        </p:txBody>
      </p:sp>
      <p:sp>
        <p:nvSpPr>
          <p:cNvPr id="3" name="内容占位符 2"/>
          <p:cNvSpPr>
            <a:spLocks noGrp="1"/>
          </p:cNvSpPr>
          <p:nvPr>
            <p:ph idx="1"/>
          </p:nvPr>
        </p:nvSpPr>
        <p:spPr/>
        <p:txBody>
          <a:bodyPr/>
          <a:lstStyle/>
          <a:p>
            <a:r>
              <a:rPr lang="en-US" altLang="zh-CN" b="1" dirty="0" err="1"/>
              <a:t>ByteArrayInputStream</a:t>
            </a:r>
            <a:r>
              <a:rPr lang="en-US" altLang="zh-CN" dirty="0"/>
              <a:t> </a:t>
            </a:r>
          </a:p>
          <a:p>
            <a:r>
              <a:rPr lang="zh-CN" altLang="en-US" dirty="0"/>
              <a:t>包含一个内部缓冲区，该缓冲区包含从流中读取的字节。内部计数器跟踪 </a:t>
            </a:r>
            <a:r>
              <a:rPr lang="en-US" altLang="zh-CN" dirty="0"/>
              <a:t>read </a:t>
            </a:r>
            <a:r>
              <a:rPr lang="zh-CN" altLang="en-US" dirty="0"/>
              <a:t>方法要提供的下一个字节。 关闭 </a:t>
            </a:r>
            <a:r>
              <a:rPr lang="en-US" altLang="zh-CN" dirty="0" err="1"/>
              <a:t>ByteArrayInputStream</a:t>
            </a:r>
            <a:r>
              <a:rPr lang="en-US" altLang="zh-CN" dirty="0"/>
              <a:t> </a:t>
            </a:r>
            <a:r>
              <a:rPr lang="zh-CN" altLang="en-US" dirty="0"/>
              <a:t>无效。此类中的方法在关闭此流后仍可被调用，而不会产生任何 </a:t>
            </a:r>
            <a:r>
              <a:rPr lang="en-US" altLang="zh-CN" dirty="0" err="1"/>
              <a:t>IOException</a:t>
            </a:r>
            <a:r>
              <a:rPr lang="en-US" dirty="0"/>
              <a:t>。 </a:t>
            </a:r>
          </a:p>
          <a:p>
            <a:endParaRPr lang="en-US" dirty="0"/>
          </a:p>
          <a:p>
            <a:r>
              <a:rPr lang="en-US" altLang="zh-CN" b="1" dirty="0" err="1"/>
              <a:t>ByteArrayOutputStream</a:t>
            </a:r>
            <a:endParaRPr lang="en-US" altLang="zh-CN" b="1" dirty="0"/>
          </a:p>
          <a:p>
            <a:r>
              <a:rPr lang="zh-CN" altLang="en-US" dirty="0"/>
              <a:t>此类实现了一个输出流，其中的数据被写入一个 </a:t>
            </a:r>
            <a:r>
              <a:rPr lang="en-US" altLang="zh-CN" dirty="0"/>
              <a:t>byte </a:t>
            </a:r>
            <a:r>
              <a:rPr lang="zh-CN" altLang="en-US" dirty="0"/>
              <a:t>数组。缓冲区会随着数据的不断写入而自动增长。可使用 </a:t>
            </a:r>
            <a:r>
              <a:rPr lang="en-US" altLang="zh-CN" dirty="0" err="1"/>
              <a:t>toByteArray</a:t>
            </a:r>
            <a:r>
              <a:rPr lang="en-US" altLang="zh-CN" dirty="0"/>
              <a:t>() </a:t>
            </a:r>
            <a:r>
              <a:rPr lang="zh-CN" altLang="en-US" dirty="0"/>
              <a:t>和 </a:t>
            </a:r>
            <a:r>
              <a:rPr lang="en-US" altLang="zh-CN" dirty="0" err="1"/>
              <a:t>toString</a:t>
            </a:r>
            <a:r>
              <a:rPr lang="en-US" altLang="zh-CN" dirty="0"/>
              <a:t>() </a:t>
            </a:r>
            <a:r>
              <a:rPr lang="zh-CN" altLang="en-US" dirty="0"/>
              <a:t>获取数据。 关闭 </a:t>
            </a:r>
            <a:r>
              <a:rPr lang="en-US" altLang="zh-CN" dirty="0" err="1"/>
              <a:t>ByteArrayOutputStream</a:t>
            </a:r>
            <a:r>
              <a:rPr lang="en-US" altLang="zh-CN" dirty="0"/>
              <a:t> </a:t>
            </a:r>
            <a:r>
              <a:rPr lang="zh-CN" altLang="en-US" dirty="0"/>
              <a:t>无效。此类中的方法在关闭此流后仍可被调用，而不会产生任何 </a:t>
            </a:r>
            <a:r>
              <a:rPr lang="en-US" altLang="zh-CN" dirty="0" err="1"/>
              <a:t>IOException</a:t>
            </a:r>
            <a:r>
              <a:rPr lang="zh-CN" altLang="en-US" dirty="0"/>
              <a:t>。</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9</a:t>
            </a:r>
            <a:r>
              <a:rPr lang="zh-CN" altLang="en-US" dirty="0"/>
              <a:t>、数据流</a:t>
            </a:r>
            <a:endParaRPr lang="en-US" altLang="zh-CN" dirty="0"/>
          </a:p>
        </p:txBody>
      </p:sp>
      <p:sp>
        <p:nvSpPr>
          <p:cNvPr id="3" name="内容占位符 2"/>
          <p:cNvSpPr>
            <a:spLocks noGrp="1"/>
          </p:cNvSpPr>
          <p:nvPr>
            <p:ph idx="1"/>
          </p:nvPr>
        </p:nvSpPr>
        <p:spPr/>
        <p:txBody>
          <a:bodyPr/>
          <a:lstStyle/>
          <a:p>
            <a:r>
              <a:rPr lang="en-US" altLang="zh-CN" b="1" dirty="0" err="1"/>
              <a:t>DataInputStream</a:t>
            </a:r>
            <a:r>
              <a:rPr lang="zh-CN" altLang="en-US" b="1" dirty="0"/>
              <a:t>：</a:t>
            </a:r>
            <a:endParaRPr lang="en-US" altLang="zh-CN" b="1" dirty="0"/>
          </a:p>
          <a:p>
            <a:r>
              <a:rPr lang="zh-CN" altLang="en-US" dirty="0"/>
              <a:t>数据输入流允许应用程序以与机器无关方式从底层输入流中读取基本 </a:t>
            </a:r>
            <a:r>
              <a:rPr lang="en-US" altLang="zh-CN" dirty="0"/>
              <a:t>Java </a:t>
            </a:r>
            <a:r>
              <a:rPr lang="zh-CN" altLang="en-US" dirty="0"/>
              <a:t>数据类型。应用程序可以使用数据输出流写入稍后由数据输入流读取的数据。 </a:t>
            </a:r>
            <a:r>
              <a:rPr lang="en-US" altLang="zh-CN" dirty="0" err="1"/>
              <a:t>DataInputStream</a:t>
            </a:r>
            <a:r>
              <a:rPr lang="en-US" altLang="zh-CN" dirty="0"/>
              <a:t> </a:t>
            </a:r>
            <a:r>
              <a:rPr lang="zh-CN" altLang="en-US" dirty="0"/>
              <a:t>对于多线程访问不一定是安全的。 线程安全是可选的，它由此类方法的使用者负责。</a:t>
            </a:r>
            <a:endParaRPr lang="en-US" altLang="zh-CN" dirty="0"/>
          </a:p>
          <a:p>
            <a:endParaRPr lang="en-US" altLang="zh-CN" dirty="0"/>
          </a:p>
          <a:p>
            <a:r>
              <a:rPr lang="en-US" altLang="zh-CN" b="1" dirty="0" err="1"/>
              <a:t>DataOutputStream</a:t>
            </a:r>
            <a:r>
              <a:rPr lang="zh-CN" altLang="en-US" b="1" dirty="0"/>
              <a:t>：</a:t>
            </a:r>
            <a:endParaRPr lang="en-US" altLang="zh-CN" b="1" dirty="0"/>
          </a:p>
          <a:p>
            <a:r>
              <a:rPr lang="zh-CN" altLang="en-US" dirty="0"/>
              <a:t>数据输出流允许应用程序以适当方式将基本 </a:t>
            </a:r>
            <a:r>
              <a:rPr lang="en-US" altLang="zh-CN" dirty="0"/>
              <a:t>Java </a:t>
            </a:r>
            <a:r>
              <a:rPr lang="zh-CN" altLang="en-US" dirty="0"/>
              <a:t>数据类型写入输出流中。然后，应用程序可以使用数据输入流将数据读入。 </a:t>
            </a:r>
          </a:p>
          <a:p>
            <a:endParaRPr lang="zh-CN" altLang="en-US" dirty="0"/>
          </a:p>
          <a:p>
            <a:endParaRPr lang="zh-CN" altLang="en-US" dirty="0"/>
          </a:p>
          <a:p>
            <a:r>
              <a:rPr lang="zh-CN" altLang="zh-CN" dirty="0"/>
              <a:t>案例：</a:t>
            </a:r>
          </a:p>
          <a:p>
            <a:r>
              <a:rPr lang="zh-CN" altLang="zh-CN" dirty="0"/>
              <a:t>实现文件分割合并。</a:t>
            </a:r>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10、合并流、字符串流、管道流</a:t>
            </a:r>
            <a:endParaRPr lang="en-US" altLang="zh-CN" dirty="0"/>
          </a:p>
        </p:txBody>
      </p:sp>
      <p:sp>
        <p:nvSpPr>
          <p:cNvPr id="3" name="内容占位符 2"/>
          <p:cNvSpPr>
            <a:spLocks noGrp="1"/>
          </p:cNvSpPr>
          <p:nvPr>
            <p:ph idx="1"/>
          </p:nvPr>
        </p:nvSpPr>
        <p:spPr/>
        <p:txBody>
          <a:bodyPr/>
          <a:lstStyle/>
          <a:p>
            <a:r>
              <a:rPr lang="zh-CN" altLang="en-US" b="1" dirty="0">
                <a:sym typeface="+mn-ea"/>
              </a:rPr>
              <a:t>一、合并流：</a:t>
            </a:r>
            <a:endParaRPr lang="zh-CN" altLang="en-US" b="1" dirty="0"/>
          </a:p>
          <a:p>
            <a:r>
              <a:rPr lang="zh-CN" altLang="en-US" b="1" dirty="0">
                <a:sym typeface="+mn-ea"/>
              </a:rPr>
              <a:t>SequenceInputStream </a:t>
            </a:r>
            <a:r>
              <a:rPr lang="zh-CN" altLang="en-US" dirty="0">
                <a:sym typeface="+mn-ea"/>
              </a:rPr>
              <a:t>表示其他输入流的逻辑串联。它从输入流的有序集合开始，并从第一个输入流开始读取，直到到达文件末尾，接着从第二个输入流读取，依次类推，直到到达包含的最后一个输入流的文件末尾为止。</a:t>
            </a:r>
            <a:endParaRPr lang="zh-CN" altLang="en-US" dirty="0"/>
          </a:p>
          <a:p>
            <a:endParaRPr lang="zh-CN" altLang="zh-CN" b="1" dirty="0"/>
          </a:p>
          <a:p>
            <a:r>
              <a:rPr lang="zh-CN" altLang="zh-CN" b="1" dirty="0"/>
              <a:t>二、字符串流</a:t>
            </a:r>
            <a:endParaRPr lang="en-US" altLang="zh-CN" b="1" dirty="0"/>
          </a:p>
          <a:p>
            <a:r>
              <a:rPr lang="en-US" altLang="zh-CN" b="1" dirty="0"/>
              <a:t>1</a:t>
            </a:r>
            <a:r>
              <a:rPr lang="zh-CN" altLang="en-US" b="1" dirty="0"/>
              <a:t>、</a:t>
            </a:r>
            <a:r>
              <a:rPr lang="en-US" altLang="zh-CN" b="1" dirty="0" err="1"/>
              <a:t>StringReader</a:t>
            </a:r>
            <a:endParaRPr lang="en-US" altLang="zh-CN" b="1" dirty="0"/>
          </a:p>
          <a:p>
            <a:r>
              <a:rPr lang="zh-CN" altLang="en-US" dirty="0"/>
              <a:t>其源为一个字符串的字符流。 </a:t>
            </a:r>
            <a:endParaRPr lang="en-US" altLang="zh-CN" dirty="0"/>
          </a:p>
          <a:p>
            <a:r>
              <a:rPr lang="en-US" altLang="zh-CN" b="1" dirty="0"/>
              <a:t>2</a:t>
            </a:r>
            <a:r>
              <a:rPr lang="zh-CN" altLang="en-US" b="1" dirty="0"/>
              <a:t>、</a:t>
            </a:r>
            <a:r>
              <a:rPr lang="en-US" altLang="zh-CN" b="1" dirty="0"/>
              <a:t> </a:t>
            </a:r>
            <a:r>
              <a:rPr lang="en-US" altLang="zh-CN" b="1" dirty="0" err="1"/>
              <a:t>StringWriter</a:t>
            </a:r>
            <a:endParaRPr lang="en-US" altLang="zh-CN" b="1" dirty="0"/>
          </a:p>
          <a:p>
            <a:r>
              <a:rPr lang="zh-CN" altLang="en-US" dirty="0"/>
              <a:t>一个字符流，可以用其回收在字符串缓冲区中的输出来构造字符串。 关闭 </a:t>
            </a:r>
            <a:r>
              <a:rPr lang="en-US" altLang="zh-CN" dirty="0" err="1"/>
              <a:t>StringWriter</a:t>
            </a:r>
            <a:r>
              <a:rPr lang="en-US" altLang="zh-CN" dirty="0"/>
              <a:t> </a:t>
            </a:r>
            <a:r>
              <a:rPr lang="zh-CN" altLang="en-US" dirty="0"/>
              <a:t>无效。此类中的方法在关闭该流后仍可被调用，而不会产生任何 </a:t>
            </a:r>
            <a:r>
              <a:rPr lang="en-US" altLang="zh-CN" dirty="0" err="1"/>
              <a:t>IOException</a:t>
            </a:r>
            <a:r>
              <a:rPr lang="en-US" dirty="0"/>
              <a:t>。</a:t>
            </a:r>
          </a:p>
          <a:p>
            <a:endParaRPr lang="zh-CN" altLang="en-US" dirty="0"/>
          </a:p>
          <a:p>
            <a:r>
              <a:rPr lang="zh-CN" altLang="en-US" b="1" dirty="0"/>
              <a:t>三、管道流</a:t>
            </a:r>
          </a:p>
          <a:p>
            <a:r>
              <a:rPr lang="zh-CN" altLang="en-US" dirty="0"/>
              <a:t>管道输入流应该连接到管道输出流；管道输入流提供要写入管道输出流的所有数据字节。通常，数据由某个线程从 PipedInputStream 对象读取，并由其他线程将其写入到相应的 PipedOutputStream。不建议对这两个对象尝试使用单个线程，因为这样可能死锁线程。管道输入流包含一个缓冲区，可在缓冲区限定的范围内将读操作和写操作分离开。如果向连接管道输出流提供数据字节的线程不再存在，则认为该管道已损坏。</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11</a:t>
            </a:r>
            <a:r>
              <a:rPr lang="zh-CN" altLang="en-US" dirty="0"/>
              <a:t>、</a:t>
            </a:r>
            <a:r>
              <a:rPr lang="en-US" dirty="0"/>
              <a:t>RandomAccessFile</a:t>
            </a:r>
            <a:endParaRPr lang="zh-CN" altLang="en-US" dirty="0"/>
          </a:p>
        </p:txBody>
      </p:sp>
      <p:sp>
        <p:nvSpPr>
          <p:cNvPr id="3" name="内容占位符 2"/>
          <p:cNvSpPr>
            <a:spLocks noGrp="1"/>
          </p:cNvSpPr>
          <p:nvPr>
            <p:ph idx="1"/>
          </p:nvPr>
        </p:nvSpPr>
        <p:spPr/>
        <p:txBody>
          <a:bodyPr/>
          <a:lstStyle/>
          <a:p>
            <a:r>
              <a:rPr lang="en-US" altLang="zh-CN" dirty="0"/>
              <a:t>RandomAccessFile</a:t>
            </a:r>
            <a:r>
              <a:rPr lang="zh-CN" altLang="en-US" dirty="0"/>
              <a:t>是</a:t>
            </a:r>
            <a:r>
              <a:rPr lang="en-US" altLang="zh-CN" dirty="0"/>
              <a:t>IO</a:t>
            </a:r>
            <a:r>
              <a:rPr lang="zh-CN" altLang="en-US" dirty="0"/>
              <a:t>包的类，从</a:t>
            </a:r>
            <a:r>
              <a:rPr lang="en-US" altLang="zh-CN" dirty="0"/>
              <a:t>Object</a:t>
            </a:r>
            <a:r>
              <a:rPr lang="zh-CN" altLang="en-US" dirty="0"/>
              <a:t>直接继承而来。 只可以对文件进行操作，可以对文件进行读取和写入。</a:t>
            </a:r>
            <a:br>
              <a:rPr lang="zh-CN" altLang="en-US" dirty="0"/>
            </a:br>
            <a:r>
              <a:rPr lang="zh-CN" altLang="en-US" dirty="0"/>
              <a:t>当模式为</a:t>
            </a:r>
            <a:r>
              <a:rPr lang="en-US" altLang="zh-CN" dirty="0"/>
              <a:t>r</a:t>
            </a:r>
            <a:r>
              <a:rPr lang="zh-CN" altLang="en-US" dirty="0"/>
              <a:t>是，当文件不存在时会报异常，当模式为</a:t>
            </a:r>
            <a:r>
              <a:rPr lang="en-US" altLang="zh-CN" dirty="0" err="1"/>
              <a:t>rw</a:t>
            </a:r>
            <a:r>
              <a:rPr lang="zh-CN" altLang="en-US" dirty="0"/>
              <a:t>时，当文件不存在时，会自己动创建文件，当文件已经存在时 不会对原有文件进行覆盖。</a:t>
            </a:r>
            <a:br>
              <a:rPr lang="zh-CN" altLang="en-US" dirty="0"/>
            </a:br>
            <a:r>
              <a:rPr lang="en-US" altLang="zh-CN" dirty="0" err="1"/>
              <a:t>RandomAccessFile</a:t>
            </a:r>
            <a:r>
              <a:rPr lang="zh-CN" altLang="en-US" dirty="0"/>
              <a:t>有强大的文件读写功能，其内部是大型 </a:t>
            </a:r>
            <a:r>
              <a:rPr lang="en-US" altLang="zh-CN" dirty="0"/>
              <a:t>byte[]</a:t>
            </a:r>
            <a:r>
              <a:rPr lang="zh-CN" altLang="en-US" dirty="0"/>
              <a:t>，可以通过</a:t>
            </a:r>
            <a:r>
              <a:rPr lang="en-US" altLang="zh-CN" dirty="0"/>
              <a:t>seek(),</a:t>
            </a:r>
            <a:r>
              <a:rPr lang="en-US" altLang="zh-CN" dirty="0" err="1"/>
              <a:t>getFilePointer</a:t>
            </a:r>
            <a:r>
              <a:rPr lang="en-US" altLang="zh-CN" dirty="0"/>
              <a:t>()</a:t>
            </a:r>
            <a:r>
              <a:rPr lang="zh-CN" altLang="en-US" dirty="0"/>
              <a:t>等方法操作的指针，方便对数据进行写入与读取。还可以对基本数据类型进行直接的读和写操作。</a:t>
            </a:r>
          </a:p>
          <a:p>
            <a:endParaRPr lang="en-US" altLang="zh-CN" dirty="0"/>
          </a:p>
          <a:p>
            <a:r>
              <a:rPr lang="en-US" dirty="0" err="1"/>
              <a:t>RandomAccessFile</a:t>
            </a:r>
            <a:r>
              <a:rPr lang="zh-CN" altLang="en-US" dirty="0"/>
              <a:t>的绝大多数功能，已经被</a:t>
            </a:r>
            <a:r>
              <a:rPr lang="en-US" dirty="0"/>
              <a:t>JDK 1.4</a:t>
            </a:r>
            <a:r>
              <a:rPr lang="zh-CN" altLang="en-US" dirty="0"/>
              <a:t>的</a:t>
            </a:r>
            <a:r>
              <a:rPr lang="en-US" dirty="0" err="1"/>
              <a:t>nio</a:t>
            </a:r>
            <a:r>
              <a:rPr lang="zh-CN" altLang="en-US" dirty="0"/>
              <a:t>的</a:t>
            </a:r>
            <a:r>
              <a:rPr lang="en-US" altLang="zh-CN" dirty="0"/>
              <a:t>“</a:t>
            </a:r>
            <a:r>
              <a:rPr lang="zh-CN" altLang="en-US" dirty="0"/>
              <a:t>内存映射文件</a:t>
            </a:r>
            <a:r>
              <a:rPr lang="en-US" altLang="zh-CN" dirty="0"/>
              <a:t>(</a:t>
            </a:r>
            <a:r>
              <a:rPr lang="en-US" dirty="0"/>
              <a:t>memory-mapped files)”</a:t>
            </a:r>
            <a:r>
              <a:rPr lang="zh-CN" altLang="en-US" dirty="0"/>
              <a:t>给取代了，你该考虑一下是不是用“内存映射文件”来代替</a:t>
            </a:r>
            <a:r>
              <a:rPr lang="en-US" dirty="0" err="1"/>
              <a:t>RandomAccessFile</a:t>
            </a:r>
            <a:r>
              <a:rPr lang="zh-CN" altLang="en-US" dirty="0"/>
              <a:t>了。</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dirty="0"/>
              <a:t>12、Properties文件操作</a:t>
            </a:r>
          </a:p>
        </p:txBody>
      </p:sp>
      <p:sp>
        <p:nvSpPr>
          <p:cNvPr id="3" name="内容占位符 2"/>
          <p:cNvSpPr>
            <a:spLocks noGrp="1"/>
          </p:cNvSpPr>
          <p:nvPr>
            <p:ph idx="1"/>
          </p:nvPr>
        </p:nvSpPr>
        <p:spPr/>
        <p:txBody>
          <a:bodyPr>
            <a:normAutofit lnSpcReduction="10000"/>
          </a:bodyPr>
          <a:lstStyle/>
          <a:p>
            <a:r>
              <a:rPr lang="zh-CN" altLang="en-US" dirty="0"/>
              <a:t>Properties（Java.util.Properties），主要用于读取Java的配置文件，各种语言都有自己所支持的配置文件，配置文件中很多变量是经常改变的，这样做也是为了方便用户，让用户能够脱离程序本身去修改相关的变量设置。</a:t>
            </a:r>
          </a:p>
          <a:p>
            <a:endParaRPr lang="zh-CN" altLang="en-US" dirty="0"/>
          </a:p>
          <a:p>
            <a:r>
              <a:rPr lang="zh-CN" altLang="en-US" dirty="0"/>
              <a:t>它提供了几个主要的方法：</a:t>
            </a:r>
          </a:p>
          <a:p>
            <a:r>
              <a:rPr lang="zh-CN" altLang="en-US" b="1" dirty="0"/>
              <a:t>1、getProperty ( String key)</a:t>
            </a:r>
            <a:r>
              <a:rPr lang="zh-CN" altLang="en-US" dirty="0"/>
              <a:t>，用指定的键在此属性列表中搜索属性。也就是通过参数 key ，得到 key 所对应的 value。</a:t>
            </a:r>
          </a:p>
          <a:p>
            <a:r>
              <a:rPr lang="zh-CN" altLang="en-US" b="1" dirty="0"/>
              <a:t>2、 load ( InputStream inStream)</a:t>
            </a:r>
            <a:r>
              <a:rPr lang="zh-CN" altLang="en-US" dirty="0"/>
              <a:t>，从输入流中读取属性列表（键和元素对）。通过对指定的文件（比如说上面的 test.properties 文件）进行装载来获取该文件中的所有键 - 值对。以供 getProperty ( String key) 来搜索。</a:t>
            </a:r>
          </a:p>
          <a:p>
            <a:r>
              <a:rPr lang="zh-CN" altLang="en-US" b="1" dirty="0"/>
              <a:t>3、setProperty ( String key, String value) </a:t>
            </a:r>
            <a:r>
              <a:rPr lang="zh-CN" altLang="en-US" dirty="0"/>
              <a:t>，调用 Hashtable 的方法 put 。他通过调用基类的put方法来设置 键 - 值对。</a:t>
            </a:r>
          </a:p>
          <a:p>
            <a:r>
              <a:rPr lang="zh-CN" altLang="en-US" b="1" dirty="0"/>
              <a:t>4、store ( OutputStream out, String comments)</a:t>
            </a:r>
            <a:r>
              <a:rPr lang="zh-CN" altLang="en-US" dirty="0"/>
              <a:t>，以适合使用 load 方法加载到 Properties 表中的格式，将此 Properties 表中的属性列表（键和元素对）写入输出流。与 load 方法相反，该方法将键 - 值对写入到指定的文件中去。</a:t>
            </a:r>
          </a:p>
          <a:p>
            <a:r>
              <a:rPr lang="zh-CN" altLang="en-US" dirty="0"/>
              <a:t>5、 </a:t>
            </a:r>
            <a:r>
              <a:rPr lang="zh-CN" altLang="en-US" b="1" dirty="0"/>
              <a:t>clear ()</a:t>
            </a:r>
            <a:r>
              <a:rPr lang="zh-CN" altLang="en-US" dirty="0"/>
              <a:t>，清除所有装载的 键 - 值对。该方法在基类中提供。</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dirty="0"/>
              <a:t>13、文件压缩与解压缩</a:t>
            </a:r>
          </a:p>
        </p:txBody>
      </p:sp>
      <p:sp>
        <p:nvSpPr>
          <p:cNvPr id="3" name="内容占位符 2"/>
          <p:cNvSpPr>
            <a:spLocks noGrp="1"/>
          </p:cNvSpPr>
          <p:nvPr>
            <p:ph idx="1"/>
          </p:nvPr>
        </p:nvSpPr>
        <p:spPr/>
        <p:txBody>
          <a:bodyPr>
            <a:normAutofit lnSpcReduction="10000"/>
          </a:bodyPr>
          <a:lstStyle/>
          <a:p>
            <a:r>
              <a:rPr lang="zh-CN" altLang="en-US" dirty="0"/>
              <a:t>java中实现zip的压缩与解压缩</a:t>
            </a:r>
          </a:p>
          <a:p>
            <a:endParaRPr lang="zh-CN" altLang="en-US" dirty="0"/>
          </a:p>
          <a:p>
            <a:r>
              <a:rPr lang="zh-CN" altLang="en-US" b="1" dirty="0"/>
              <a:t>ZipOutputStream</a:t>
            </a:r>
          </a:p>
          <a:p>
            <a:r>
              <a:rPr lang="zh-CN" altLang="en-US" dirty="0"/>
              <a:t>实现文件的压缩</a:t>
            </a:r>
          </a:p>
          <a:p>
            <a:r>
              <a:rPr lang="zh-CN" altLang="en-US" dirty="0"/>
              <a:t>ZipOutputStream(OutputStream out) </a:t>
            </a:r>
          </a:p>
          <a:p>
            <a:r>
              <a:rPr lang="zh-CN" altLang="en-US" dirty="0"/>
              <a:t>          创建新的 ZIP 输出流。</a:t>
            </a:r>
          </a:p>
          <a:p>
            <a:r>
              <a:rPr lang="zh-CN" altLang="en-US" dirty="0"/>
              <a:t> void putNextEntry(ZipEntry e) </a:t>
            </a:r>
          </a:p>
          <a:p>
            <a:r>
              <a:rPr lang="zh-CN" altLang="en-US" dirty="0"/>
              <a:t>          开始写入新的 ZIP 文件条目并将流定位到条目数据的开始处。 </a:t>
            </a:r>
          </a:p>
          <a:p>
            <a:r>
              <a:rPr lang="zh-CN" altLang="en-US" dirty="0"/>
              <a:t>ZipEntry(String name)   </a:t>
            </a:r>
            <a:r>
              <a:rPr lang="en-US" altLang="zh-CN" dirty="0"/>
              <a:t>//test/mm.jpg   /test/a.txt</a:t>
            </a:r>
          </a:p>
          <a:p>
            <a:r>
              <a:rPr lang="zh-CN" altLang="en-US" dirty="0"/>
              <a:t>          使用指定名称创建新的 ZIP 条目。</a:t>
            </a:r>
          </a:p>
          <a:p>
            <a:endParaRPr lang="zh-CN" altLang="en-US" dirty="0"/>
          </a:p>
          <a:p>
            <a:r>
              <a:rPr lang="zh-CN" altLang="en-US" b="1" dirty="0"/>
              <a:t>ZipInputStream</a:t>
            </a:r>
          </a:p>
          <a:p>
            <a:r>
              <a:rPr lang="zh-CN" altLang="en-US" dirty="0"/>
              <a:t>实现文件的解压</a:t>
            </a:r>
          </a:p>
          <a:p>
            <a:r>
              <a:rPr lang="zh-CN" altLang="en-US" dirty="0"/>
              <a:t>ZipInputStream(InputStream in) </a:t>
            </a:r>
          </a:p>
          <a:p>
            <a:r>
              <a:rPr lang="zh-CN" altLang="en-US" dirty="0"/>
              <a:t>          创建新的 ZIP 输入流。</a:t>
            </a:r>
          </a:p>
          <a:p>
            <a:r>
              <a:rPr lang="zh-CN" altLang="en-US" dirty="0"/>
              <a:t> ZipEntry getNextEntry() </a:t>
            </a:r>
          </a:p>
          <a:p>
            <a:r>
              <a:rPr lang="zh-CN" altLang="en-US" dirty="0"/>
              <a:t>          读取下一个 ZIP 文件条目并将流定位到该条目数据的开始处。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课程大纲</a:t>
            </a:r>
          </a:p>
        </p:txBody>
      </p:sp>
      <p:sp>
        <p:nvSpPr>
          <p:cNvPr id="3" name="内容占位符 2"/>
          <p:cNvSpPr>
            <a:spLocks noGrp="1"/>
          </p:cNvSpPr>
          <p:nvPr>
            <p:ph sz="half" idx="2"/>
          </p:nvPr>
        </p:nvSpPr>
        <p:spPr/>
        <p:txBody>
          <a:bodyPr>
            <a:normAutofit/>
          </a:bodyPr>
          <a:lstStyle/>
          <a:p>
            <a:pPr>
              <a:buNone/>
            </a:pPr>
            <a:r>
              <a:rPr lang="en-US" altLang="zh-CN" dirty="0"/>
              <a:t>1</a:t>
            </a:r>
            <a:r>
              <a:rPr lang="zh-CN" altLang="en-US" dirty="0"/>
              <a:t>、</a:t>
            </a:r>
            <a:r>
              <a:rPr lang="en-US" altLang="zh-CN" dirty="0"/>
              <a:t>File</a:t>
            </a:r>
            <a:r>
              <a:rPr lang="zh-CN" altLang="en-US" dirty="0"/>
              <a:t>类</a:t>
            </a:r>
            <a:endParaRPr lang="en-US" altLang="zh-CN" dirty="0"/>
          </a:p>
          <a:p>
            <a:pPr>
              <a:buNone/>
            </a:pPr>
            <a:r>
              <a:rPr lang="en-US" altLang="zh-CN" dirty="0"/>
              <a:t>2</a:t>
            </a:r>
            <a:r>
              <a:rPr lang="zh-CN" altLang="en-US" dirty="0"/>
              <a:t>、字节流</a:t>
            </a:r>
            <a:endParaRPr lang="en-US" altLang="zh-CN" dirty="0"/>
          </a:p>
          <a:p>
            <a:pPr>
              <a:buNone/>
            </a:pPr>
            <a:r>
              <a:rPr lang="en-US" altLang="zh-CN" dirty="0"/>
              <a:t>3</a:t>
            </a:r>
            <a:r>
              <a:rPr lang="zh-CN" altLang="en-US" dirty="0"/>
              <a:t>、字符流</a:t>
            </a:r>
            <a:endParaRPr lang="en-US" altLang="zh-CN" dirty="0"/>
          </a:p>
          <a:p>
            <a:pPr>
              <a:buNone/>
            </a:pPr>
            <a:r>
              <a:rPr lang="en-US" altLang="zh-CN" dirty="0"/>
              <a:t>4</a:t>
            </a:r>
            <a:r>
              <a:rPr lang="zh-CN" altLang="en-US" dirty="0"/>
              <a:t>、字节字符转换流</a:t>
            </a:r>
            <a:endParaRPr lang="en-US" altLang="zh-CN" dirty="0"/>
          </a:p>
          <a:p>
            <a:pPr>
              <a:buNone/>
            </a:pPr>
            <a:r>
              <a:rPr lang="en-US" altLang="zh-CN" dirty="0"/>
              <a:t>5</a:t>
            </a:r>
            <a:r>
              <a:rPr lang="zh-CN" altLang="en-US" dirty="0"/>
              <a:t>、缓冲流</a:t>
            </a:r>
            <a:endParaRPr lang="en-US" altLang="zh-CN" dirty="0"/>
          </a:p>
          <a:p>
            <a:pPr>
              <a:buNone/>
            </a:pPr>
            <a:r>
              <a:rPr lang="en-US" altLang="zh-CN" dirty="0"/>
              <a:t>6</a:t>
            </a:r>
            <a:r>
              <a:rPr lang="zh-CN" altLang="en-US" dirty="0"/>
              <a:t>、打印流</a:t>
            </a:r>
            <a:endParaRPr lang="en-US" altLang="zh-CN" dirty="0"/>
          </a:p>
          <a:p>
            <a:pPr>
              <a:buNone/>
            </a:pPr>
            <a:r>
              <a:rPr lang="en-US" altLang="zh-CN" dirty="0"/>
              <a:t>7</a:t>
            </a:r>
            <a:r>
              <a:rPr lang="zh-CN" altLang="en-US" dirty="0"/>
              <a:t>、对象流</a:t>
            </a:r>
            <a:endParaRPr lang="en-US" altLang="zh-CN" dirty="0"/>
          </a:p>
          <a:p>
            <a:pPr>
              <a:buNone/>
            </a:pPr>
            <a:r>
              <a:rPr lang="en-US" altLang="zh-CN" dirty="0"/>
              <a:t>8</a:t>
            </a:r>
            <a:r>
              <a:rPr lang="zh-CN" altLang="en-US" dirty="0"/>
              <a:t>、字节数组流</a:t>
            </a:r>
            <a:endParaRPr lang="en-US" altLang="zh-CN" dirty="0"/>
          </a:p>
          <a:p>
            <a:pPr>
              <a:buNone/>
            </a:pPr>
            <a:r>
              <a:rPr lang="en-US" altLang="zh-CN" dirty="0"/>
              <a:t>9</a:t>
            </a:r>
            <a:r>
              <a:rPr lang="zh-CN" altLang="en-US" dirty="0"/>
              <a:t>、数据流</a:t>
            </a:r>
            <a:endParaRPr lang="en-US" altLang="zh-CN" dirty="0"/>
          </a:p>
          <a:p>
            <a:pPr>
              <a:buNone/>
            </a:pPr>
            <a:endParaRPr lang="en-US" altLang="zh-CN" dirty="0"/>
          </a:p>
        </p:txBody>
      </p:sp>
      <p:sp>
        <p:nvSpPr>
          <p:cNvPr id="6" name="内容占位符 5"/>
          <p:cNvSpPr>
            <a:spLocks noGrp="1"/>
          </p:cNvSpPr>
          <p:nvPr>
            <p:ph sz="quarter" idx="4"/>
          </p:nvPr>
        </p:nvSpPr>
        <p:spPr/>
        <p:txBody>
          <a:bodyPr>
            <a:normAutofit/>
          </a:bodyPr>
          <a:lstStyle/>
          <a:p>
            <a:pPr>
              <a:buNone/>
            </a:pPr>
            <a:r>
              <a:rPr lang="zh-CN" altLang="en-US" dirty="0"/>
              <a:t>10、字符串流、管道流、合并流</a:t>
            </a:r>
          </a:p>
          <a:p>
            <a:pPr>
              <a:buNone/>
            </a:pPr>
            <a:r>
              <a:rPr lang="en-US" altLang="zh-CN" dirty="0"/>
              <a:t>11</a:t>
            </a:r>
            <a:r>
              <a:rPr lang="zh-CN" altLang="en-US" dirty="0"/>
              <a:t>、</a:t>
            </a:r>
            <a:r>
              <a:rPr lang="en-US" dirty="0"/>
              <a:t>RandomAccessFile</a:t>
            </a:r>
          </a:p>
          <a:p>
            <a:pPr>
              <a:buNone/>
            </a:pPr>
            <a:r>
              <a:rPr lang="en-US" altLang="zh-CN" dirty="0"/>
              <a:t>12、Properties文件操作</a:t>
            </a:r>
          </a:p>
          <a:p>
            <a:pPr>
              <a:buNone/>
            </a:pPr>
            <a:r>
              <a:rPr lang="en-US" altLang="zh-CN" dirty="0"/>
              <a:t>13、文件压缩与解压缩</a:t>
            </a:r>
          </a:p>
          <a:p>
            <a:pPr>
              <a:buNone/>
            </a:pPr>
            <a:r>
              <a:rPr lang="en-US" altLang="zh-CN" dirty="0"/>
              <a:t>14</a:t>
            </a:r>
            <a:r>
              <a:rPr lang="zh-CN" altLang="en-US" dirty="0"/>
              <a:t>、装饰者模式</a:t>
            </a:r>
            <a:endParaRPr lang="en-US" altLang="zh-CN" dirty="0"/>
          </a:p>
          <a:p>
            <a:pPr>
              <a:buNone/>
            </a:pPr>
            <a:r>
              <a:rPr lang="en-US" altLang="zh-CN" dirty="0"/>
              <a:t>15</a:t>
            </a:r>
            <a:r>
              <a:rPr lang="zh-CN" altLang="en-US" dirty="0"/>
              <a:t>、常见字符编码</a:t>
            </a:r>
            <a:endParaRPr lang="en-US" altLang="zh-CN" dirty="0"/>
          </a:p>
          <a:p>
            <a:pPr>
              <a:buNone/>
            </a:pPr>
            <a:r>
              <a:rPr lang="en-US" altLang="zh-CN" dirty="0"/>
              <a:t>16</a:t>
            </a:r>
            <a:r>
              <a:rPr lang="zh-CN" altLang="en-US" dirty="0"/>
              <a:t>、</a:t>
            </a:r>
            <a:r>
              <a:rPr lang="en-US" altLang="zh-CN" dirty="0"/>
              <a:t>New IO</a:t>
            </a:r>
          </a:p>
          <a:p>
            <a:pPr>
              <a:buNone/>
            </a:pPr>
            <a:endParaRPr lang="en-US" altLang="zh-C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IO</a:t>
            </a:r>
            <a:r>
              <a:rPr lang="zh-CN" altLang="en-US" dirty="0"/>
              <a:t>常用类</a:t>
            </a:r>
            <a:r>
              <a:rPr lang="zh-CN" altLang="zh-CN" dirty="0"/>
              <a:t>体系</a:t>
            </a:r>
          </a:p>
        </p:txBody>
      </p:sp>
      <p:pic>
        <p:nvPicPr>
          <p:cNvPr id="4" name="内容占位符 3" descr="IO流"/>
          <p:cNvPicPr>
            <a:picLocks noGrp="1" noChangeAspect="1"/>
          </p:cNvPicPr>
          <p:nvPr>
            <p:ph idx="1"/>
          </p:nvPr>
        </p:nvPicPr>
        <p:blipFill>
          <a:blip r:embed="rId2"/>
          <a:stretch>
            <a:fillRect/>
          </a:stretch>
        </p:blipFill>
        <p:spPr>
          <a:xfrm>
            <a:off x="1659890" y="1049020"/>
            <a:ext cx="8150860" cy="56381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14</a:t>
            </a:r>
            <a:r>
              <a:rPr lang="zh-CN" altLang="en-US" dirty="0"/>
              <a:t>、装饰者模式</a:t>
            </a:r>
            <a:endParaRPr lang="en-US" altLang="zh-CN" dirty="0"/>
          </a:p>
        </p:txBody>
      </p:sp>
      <p:sp>
        <p:nvSpPr>
          <p:cNvPr id="3" name="内容占位符 2"/>
          <p:cNvSpPr>
            <a:spLocks noGrp="1"/>
          </p:cNvSpPr>
          <p:nvPr>
            <p:ph idx="1"/>
          </p:nvPr>
        </p:nvSpPr>
        <p:spPr/>
        <p:txBody>
          <a:bodyPr/>
          <a:lstStyle/>
          <a:p>
            <a:r>
              <a:rPr lang="en-US" altLang="zh-CN" dirty="0"/>
              <a:t>1</a:t>
            </a:r>
            <a:r>
              <a:rPr lang="zh-CN" altLang="en-US" dirty="0"/>
              <a:t>、继承带来的问题</a:t>
            </a:r>
            <a:endParaRPr lang="en-US" altLang="zh-CN" dirty="0"/>
          </a:p>
          <a:p>
            <a:r>
              <a:rPr lang="zh-CN" altLang="en-US" dirty="0"/>
              <a:t>话说威哥当年创业开店－－卖豆浆！因豆浆纯，分店几乎开遍全县城所有村，由于发展的实在是太快了，所以急于实现一套由计算机管理的自动化记账系统。</a:t>
            </a:r>
            <a:endParaRPr lang="en-US" altLang="zh-CN" dirty="0"/>
          </a:p>
          <a:p>
            <a:endParaRPr lang="en-US" altLang="zh-CN" dirty="0"/>
          </a:p>
          <a:p>
            <a:r>
              <a:rPr lang="zh-CN" altLang="en-US" dirty="0">
                <a:solidFill>
                  <a:srgbClr val="FF0000"/>
                </a:solidFill>
              </a:rPr>
              <a:t>主料：豆浆</a:t>
            </a:r>
            <a:endParaRPr lang="en-US" altLang="zh-CN" dirty="0">
              <a:solidFill>
                <a:srgbClr val="FF0000"/>
              </a:solidFill>
            </a:endParaRPr>
          </a:p>
          <a:p>
            <a:r>
              <a:rPr lang="zh-CN" altLang="en-US" dirty="0">
                <a:solidFill>
                  <a:srgbClr val="FF0000"/>
                </a:solidFill>
              </a:rPr>
              <a:t>配料：糖</a:t>
            </a:r>
            <a:r>
              <a:rPr lang="en-US" altLang="zh-CN" dirty="0">
                <a:solidFill>
                  <a:srgbClr val="FF0000"/>
                </a:solidFill>
              </a:rPr>
              <a:t>	</a:t>
            </a:r>
            <a:r>
              <a:rPr lang="zh-CN" altLang="en-US" dirty="0">
                <a:solidFill>
                  <a:srgbClr val="FF0000"/>
                </a:solidFill>
              </a:rPr>
              <a:t>黑豆</a:t>
            </a:r>
            <a:r>
              <a:rPr lang="en-US" altLang="zh-CN" dirty="0">
                <a:solidFill>
                  <a:srgbClr val="FF0000"/>
                </a:solidFill>
              </a:rPr>
              <a:t>	</a:t>
            </a:r>
            <a:r>
              <a:rPr lang="zh-CN" altLang="en-US" dirty="0">
                <a:solidFill>
                  <a:srgbClr val="FF0000"/>
                </a:solidFill>
              </a:rPr>
              <a:t>五谷</a:t>
            </a:r>
            <a:r>
              <a:rPr lang="en-US" altLang="zh-CN" dirty="0">
                <a:solidFill>
                  <a:srgbClr val="FF0000"/>
                </a:solidFill>
              </a:rPr>
              <a:t>	</a:t>
            </a:r>
            <a:r>
              <a:rPr lang="zh-CN" altLang="en-US" dirty="0">
                <a:solidFill>
                  <a:srgbClr val="FF0000"/>
                </a:solidFill>
              </a:rPr>
              <a:t>鸡蛋</a:t>
            </a:r>
            <a:r>
              <a:rPr lang="en-US" altLang="zh-CN" dirty="0">
                <a:solidFill>
                  <a:srgbClr val="FF0000"/>
                </a:solidFill>
              </a:rPr>
              <a:t>…</a:t>
            </a:r>
          </a:p>
          <a:p>
            <a:endParaRPr lang="zh-CN" altLang="en-US" dirty="0"/>
          </a:p>
        </p:txBody>
      </p:sp>
      <p:pic>
        <p:nvPicPr>
          <p:cNvPr id="7" name="Picture 2" descr="http://18down.free.fr/intro/up/1365964341.JPG"/>
          <p:cNvPicPr>
            <a:picLocks noChangeAspect="1" noChangeArrowheads="1"/>
          </p:cNvPicPr>
          <p:nvPr/>
        </p:nvPicPr>
        <p:blipFill>
          <a:blip r:embed="rId2"/>
          <a:srcRect/>
          <a:stretch>
            <a:fillRect/>
          </a:stretch>
        </p:blipFill>
        <p:spPr bwMode="auto">
          <a:xfrm>
            <a:off x="1046168" y="3281382"/>
            <a:ext cx="5572125" cy="310515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14</a:t>
            </a:r>
            <a:r>
              <a:rPr lang="zh-CN" altLang="en-US" dirty="0"/>
              <a:t>、装饰者模式</a:t>
            </a:r>
            <a:endParaRPr lang="en-US" altLang="zh-CN" dirty="0"/>
          </a:p>
        </p:txBody>
      </p:sp>
      <p:sp>
        <p:nvSpPr>
          <p:cNvPr id="4" name="内容占位符 3"/>
          <p:cNvSpPr>
            <a:spLocks noGrp="1"/>
          </p:cNvSpPr>
          <p:nvPr>
            <p:ph idx="1"/>
          </p:nvPr>
        </p:nvSpPr>
        <p:spPr/>
        <p:txBody>
          <a:bodyPr/>
          <a:lstStyle/>
          <a:p>
            <a:endParaRPr lang="zh-CN" altLang="en-US"/>
          </a:p>
        </p:txBody>
      </p:sp>
      <p:pic>
        <p:nvPicPr>
          <p:cNvPr id="7" name="Picture 7"/>
          <p:cNvPicPr>
            <a:picLocks noChangeAspect="1" noChangeArrowheads="1"/>
          </p:cNvPicPr>
          <p:nvPr/>
        </p:nvPicPr>
        <p:blipFill>
          <a:blip r:embed="rId3"/>
          <a:srcRect/>
          <a:stretch>
            <a:fillRect/>
          </a:stretch>
        </p:blipFill>
        <p:spPr bwMode="auto">
          <a:xfrm>
            <a:off x="1189005" y="1528748"/>
            <a:ext cx="5557838" cy="3571875"/>
          </a:xfrm>
          <a:prstGeom prst="rect">
            <a:avLst/>
          </a:prstGeom>
          <a:noFill/>
          <a:ln w="9525">
            <a:noFill/>
            <a:miter lim="800000"/>
            <a:headEnd/>
            <a:tailEnd/>
          </a:ln>
        </p:spPr>
      </p:pic>
      <p:sp>
        <p:nvSpPr>
          <p:cNvPr id="8" name="云形标注 7"/>
          <p:cNvSpPr/>
          <p:nvPr/>
        </p:nvSpPr>
        <p:spPr>
          <a:xfrm rot="2702182">
            <a:off x="6694227" y="1640946"/>
            <a:ext cx="2786082" cy="1571636"/>
          </a:xfrm>
          <a:prstGeom prst="cloudCallou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sz="4000" dirty="0">
                <a:solidFill>
                  <a:srgbClr val="FF0000"/>
                </a:solidFill>
                <a:latin typeface="华文琥珀" pitchFamily="2" charset="-122"/>
                <a:ea typeface="华文琥珀" pitchFamily="2" charset="-122"/>
              </a:rPr>
              <a:t>类爆炸！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14</a:t>
            </a:r>
            <a:r>
              <a:rPr lang="zh-CN" altLang="en-US" dirty="0"/>
              <a:t>、装饰者模式</a:t>
            </a:r>
            <a:endParaRPr lang="en-US" altLang="zh-CN" dirty="0"/>
          </a:p>
        </p:txBody>
      </p:sp>
      <p:sp>
        <p:nvSpPr>
          <p:cNvPr id="3" name="内容占位符 2"/>
          <p:cNvSpPr>
            <a:spLocks noGrp="1"/>
          </p:cNvSpPr>
          <p:nvPr>
            <p:ph idx="1"/>
          </p:nvPr>
        </p:nvSpPr>
        <p:spPr/>
        <p:txBody>
          <a:bodyPr/>
          <a:lstStyle/>
          <a:p>
            <a:r>
              <a:rPr lang="zh-CN" altLang="en-US" b="1" dirty="0"/>
              <a:t>装饰者模式，看看她能给我们带来什么惊喜吧！</a:t>
            </a:r>
            <a:endParaRPr lang="zh-CN" altLang="en-US" dirty="0"/>
          </a:p>
          <a:p>
            <a:r>
              <a:rPr lang="en-US" b="1" dirty="0"/>
              <a:t> </a:t>
            </a:r>
            <a:endParaRPr lang="zh-CN" altLang="en-US" dirty="0"/>
          </a:p>
          <a:p>
            <a:r>
              <a:rPr lang="zh-CN" altLang="en-US" b="1" dirty="0"/>
              <a:t>意图</a:t>
            </a:r>
            <a:r>
              <a:rPr lang="zh-CN" altLang="en-US" dirty="0"/>
              <a:t>：</a:t>
            </a:r>
          </a:p>
          <a:p>
            <a:r>
              <a:rPr lang="zh-CN" altLang="en-US" dirty="0"/>
              <a:t>动态地给一个对象添加一些额外的职责。就增加功能来说，</a:t>
            </a:r>
            <a:r>
              <a:rPr lang="en-US" altLang="zh-CN" dirty="0"/>
              <a:t>Decorator</a:t>
            </a:r>
            <a:r>
              <a:rPr lang="zh-CN" altLang="en-US" dirty="0"/>
              <a:t>模式相比生成子类更为灵活。该模式以对客户端透明的方式扩展对象的功能。</a:t>
            </a:r>
          </a:p>
          <a:p>
            <a:r>
              <a:rPr lang="zh-CN" altLang="en-US" b="1" dirty="0"/>
              <a:t>适用环境</a:t>
            </a:r>
            <a:endParaRPr lang="zh-CN" altLang="en-US" dirty="0"/>
          </a:p>
          <a:p>
            <a:r>
              <a:rPr lang="zh-CN" altLang="en-US" dirty="0"/>
              <a:t>在不影响其他对象的情况下，以动态、透明的方式给单个对象添加职责。</a:t>
            </a:r>
          </a:p>
          <a:p>
            <a:r>
              <a:rPr lang="zh-CN" altLang="en-US" dirty="0"/>
              <a:t>处理那些可以撤消的职责。</a:t>
            </a:r>
          </a:p>
          <a:p>
            <a:r>
              <a:rPr lang="zh-CN" altLang="en-US" dirty="0"/>
              <a:t>当不能采用生成子类的方法进行扩充时。一种情况是，可能有大量独立的扩展，为支持每一种组合将产生大量的子类，使得子类数目呈爆炸性增长。另一种情况可能是因为类定义被隐藏，或类定义不能用于生成子类。</a:t>
            </a:r>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14</a:t>
            </a:r>
            <a:r>
              <a:rPr lang="zh-CN" altLang="en-US" dirty="0"/>
              <a:t>、装饰者模式</a:t>
            </a:r>
            <a:endParaRPr lang="en-US" altLang="zh-CN" dirty="0"/>
          </a:p>
        </p:txBody>
      </p:sp>
      <p:sp>
        <p:nvSpPr>
          <p:cNvPr id="3" name="内容占位符 2"/>
          <p:cNvSpPr>
            <a:spLocks noGrp="1"/>
          </p:cNvSpPr>
          <p:nvPr>
            <p:ph idx="1"/>
          </p:nvPr>
        </p:nvSpPr>
        <p:spPr/>
        <p:txBody>
          <a:bodyPr>
            <a:normAutofit/>
          </a:bodyPr>
          <a:lstStyle/>
          <a:p>
            <a:r>
              <a:rPr lang="zh-CN" altLang="en-US" b="1" dirty="0"/>
              <a:t>类图：</a:t>
            </a:r>
            <a:endParaRPr lang="en-US" altLang="zh-CN" b="1" dirty="0"/>
          </a:p>
          <a:p>
            <a:r>
              <a:rPr lang="en-US" altLang="zh-CN" b="1" dirty="0"/>
              <a:t>Component</a:t>
            </a:r>
            <a:r>
              <a:rPr lang="zh-CN" altLang="en-US" b="1" dirty="0"/>
              <a:t>（被装饰对象基类）</a:t>
            </a:r>
            <a:r>
              <a:rPr lang="en-US" b="1" dirty="0"/>
              <a:t>   </a:t>
            </a:r>
            <a:endParaRPr lang="zh-CN" altLang="en-US" dirty="0"/>
          </a:p>
          <a:p>
            <a:r>
              <a:rPr lang="zh-CN" altLang="en-US" dirty="0"/>
              <a:t>定义对象的接口，可以给这些对象动态增加职责；</a:t>
            </a:r>
          </a:p>
          <a:p>
            <a:r>
              <a:rPr lang="en-US" altLang="zh-CN" b="1" dirty="0" err="1"/>
              <a:t>ConcreteComponent</a:t>
            </a:r>
            <a:r>
              <a:rPr lang="zh-CN" altLang="en-US" b="1" dirty="0"/>
              <a:t>（具体被装饰对象）</a:t>
            </a:r>
            <a:endParaRPr lang="zh-CN" altLang="en-US" dirty="0"/>
          </a:p>
          <a:p>
            <a:r>
              <a:rPr lang="zh-CN" altLang="en-US" dirty="0"/>
              <a:t>定义具体的对象，</a:t>
            </a:r>
            <a:r>
              <a:rPr lang="en-US" altLang="zh-CN" dirty="0"/>
              <a:t>Decorator</a:t>
            </a:r>
            <a:r>
              <a:rPr lang="zh-CN" altLang="en-US" dirty="0"/>
              <a:t>可以给它增加额外的职责；</a:t>
            </a:r>
          </a:p>
          <a:p>
            <a:r>
              <a:rPr lang="en-US" altLang="zh-CN" b="1" dirty="0"/>
              <a:t>Decorator</a:t>
            </a:r>
            <a:r>
              <a:rPr lang="zh-CN" altLang="en-US" b="1" dirty="0"/>
              <a:t>（装饰者抽象类）</a:t>
            </a:r>
            <a:endParaRPr lang="zh-CN" altLang="en-US" dirty="0"/>
          </a:p>
          <a:p>
            <a:r>
              <a:rPr lang="zh-CN" altLang="en-US" dirty="0"/>
              <a:t>维护指向</a:t>
            </a:r>
            <a:r>
              <a:rPr lang="en-US" altLang="zh-CN" dirty="0"/>
              <a:t>Component</a:t>
            </a:r>
            <a:r>
              <a:rPr lang="zh-CN" altLang="en-US" dirty="0"/>
              <a:t>实例的引用，定义与</a:t>
            </a:r>
            <a:r>
              <a:rPr lang="en-US" altLang="zh-CN" dirty="0"/>
              <a:t>Component</a:t>
            </a:r>
            <a:r>
              <a:rPr lang="zh-CN" altLang="en-US" dirty="0"/>
              <a:t>一致的接口；</a:t>
            </a:r>
          </a:p>
          <a:p>
            <a:r>
              <a:rPr lang="en-US" altLang="zh-CN" b="1" dirty="0" err="1"/>
              <a:t>ConcreteDecorator</a:t>
            </a:r>
            <a:r>
              <a:rPr lang="zh-CN" altLang="en-US" b="1" dirty="0"/>
              <a:t>（具体装饰者）</a:t>
            </a:r>
            <a:endParaRPr lang="zh-CN" altLang="en-US" dirty="0"/>
          </a:p>
          <a:p>
            <a:r>
              <a:rPr lang="zh-CN" altLang="en-US" dirty="0"/>
              <a:t>具体的装饰对象，给内部持有的具体被装饰对象增加具体的职责；</a:t>
            </a:r>
            <a:endParaRPr lang="en-US" altLang="zh-CN" dirty="0"/>
          </a:p>
          <a:p>
            <a:endParaRPr lang="zh-CN" altLang="en-US" dirty="0"/>
          </a:p>
          <a:p>
            <a:endParaRPr lang="zh-CN" altLang="en-US" dirty="0"/>
          </a:p>
        </p:txBody>
      </p:sp>
      <p:pic>
        <p:nvPicPr>
          <p:cNvPr id="4" name="Picture 2" descr="decorator5"/>
          <p:cNvPicPr>
            <a:picLocks noChangeAspect="1" noChangeArrowheads="1"/>
          </p:cNvPicPr>
          <p:nvPr/>
        </p:nvPicPr>
        <p:blipFill>
          <a:blip r:embed="rId2"/>
          <a:srcRect/>
          <a:stretch>
            <a:fillRect/>
          </a:stretch>
        </p:blipFill>
        <p:spPr bwMode="auto">
          <a:xfrm>
            <a:off x="5975351" y="1457310"/>
            <a:ext cx="5551488" cy="2786062"/>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12</a:t>
            </a:r>
            <a:r>
              <a:rPr lang="zh-CN" altLang="en-US" dirty="0"/>
              <a:t>、装饰者模式</a:t>
            </a:r>
            <a:endParaRPr lang="en-US" altLang="zh-CN" dirty="0"/>
          </a:p>
        </p:txBody>
      </p:sp>
      <p:sp>
        <p:nvSpPr>
          <p:cNvPr id="3" name="内容占位符 2"/>
          <p:cNvSpPr>
            <a:spLocks noGrp="1"/>
          </p:cNvSpPr>
          <p:nvPr>
            <p:ph idx="1"/>
          </p:nvPr>
        </p:nvSpPr>
        <p:spPr/>
        <p:txBody>
          <a:bodyPr>
            <a:normAutofit/>
          </a:bodyPr>
          <a:lstStyle/>
          <a:p>
            <a:r>
              <a:rPr lang="zh-CN" altLang="en-US" b="1" dirty="0"/>
              <a:t>涉及角色</a:t>
            </a:r>
            <a:endParaRPr lang="zh-CN" altLang="en-US" dirty="0"/>
          </a:p>
          <a:p>
            <a:r>
              <a:rPr lang="zh-CN" altLang="en-US" dirty="0"/>
              <a:t>抽象组件：定义一个抽象接口，来规范准备附加功能的类。</a:t>
            </a:r>
          </a:p>
          <a:p>
            <a:r>
              <a:rPr lang="zh-CN" altLang="en-US" dirty="0"/>
              <a:t>具体组件：将要被附加功能的类，实现抽象构件角色接口。</a:t>
            </a:r>
          </a:p>
          <a:p>
            <a:r>
              <a:rPr lang="zh-CN" altLang="en-US" dirty="0"/>
              <a:t>抽象装饰者：持有对具体构件角色的引用并定义与抽象构件角色一致的接口。</a:t>
            </a:r>
          </a:p>
          <a:p>
            <a:r>
              <a:rPr lang="zh-CN" altLang="en-US" dirty="0"/>
              <a:t>具体装饰：实现抽象装饰者角色，负责为具体构件添加额外功能。</a:t>
            </a:r>
            <a:endParaRPr lang="en-US" altLang="zh-CN" dirty="0"/>
          </a:p>
          <a:p>
            <a:endParaRPr lang="en-US" altLang="zh-CN" dirty="0"/>
          </a:p>
          <a:p>
            <a:r>
              <a:rPr lang="zh-CN" altLang="en-US" b="1" dirty="0"/>
              <a:t>代码实现：</a:t>
            </a:r>
            <a:endParaRPr lang="en-US" altLang="zh-CN" b="1" dirty="0"/>
          </a:p>
          <a:p>
            <a:r>
              <a:rPr lang="en-US" altLang="zh-CN" dirty="0"/>
              <a:t>Drink.java		</a:t>
            </a:r>
            <a:r>
              <a:rPr lang="zh-CN" altLang="en-US" dirty="0"/>
              <a:t>被装饰者对象的接口</a:t>
            </a:r>
            <a:endParaRPr lang="en-US" altLang="zh-CN" dirty="0"/>
          </a:p>
          <a:p>
            <a:r>
              <a:rPr lang="en-US" altLang="zh-CN" dirty="0"/>
              <a:t>SoyaBeanMilk.java	</a:t>
            </a:r>
            <a:r>
              <a:rPr lang="zh-CN" altLang="en-US" dirty="0"/>
              <a:t>具体的被装饰者对象</a:t>
            </a:r>
            <a:endParaRPr lang="en-US" altLang="zh-CN" dirty="0"/>
          </a:p>
          <a:p>
            <a:r>
              <a:rPr lang="en-US" altLang="zh-CN" dirty="0"/>
              <a:t>EggDecorator.java	</a:t>
            </a:r>
            <a:r>
              <a:rPr lang="zh-CN" altLang="en-US" dirty="0"/>
              <a:t>具体装饰者对象</a:t>
            </a:r>
            <a:endParaRPr lang="en-US" altLang="zh-CN" dirty="0"/>
          </a:p>
          <a:p>
            <a:r>
              <a:rPr lang="en-US" altLang="zh-CN" dirty="0"/>
              <a:t>SugarDecorator.java	</a:t>
            </a:r>
            <a:r>
              <a:rPr lang="zh-CN" altLang="en-US" dirty="0"/>
              <a:t>具体装饰者对象</a:t>
            </a:r>
            <a:endParaRPr lang="en-US" altLang="zh-CN" dirty="0"/>
          </a:p>
          <a:p>
            <a:r>
              <a:rPr lang="en-US" altLang="zh-CN" dirty="0"/>
              <a:t>BlackBeanDecorator.java	</a:t>
            </a:r>
            <a:r>
              <a:rPr lang="zh-CN" altLang="en-US" dirty="0"/>
              <a:t>具体装饰者对象</a:t>
            </a:r>
            <a:endParaRPr lang="en-US" altLang="zh-CN" dirty="0"/>
          </a:p>
          <a:p>
            <a:r>
              <a:rPr lang="en-US" altLang="zh-CN" dirty="0"/>
              <a:t>Decorator.java		</a:t>
            </a:r>
            <a:r>
              <a:rPr lang="zh-CN" altLang="en-US" dirty="0"/>
              <a:t>装饰者基类</a:t>
            </a:r>
            <a:endParaRPr lang="en-US" altLang="zh-CN" dirty="0"/>
          </a:p>
          <a:p>
            <a:r>
              <a:rPr lang="en-US" altLang="zh-CN" dirty="0"/>
              <a:t>Test.java		</a:t>
            </a:r>
            <a:r>
              <a:rPr lang="zh-CN" altLang="en-US" dirty="0"/>
              <a:t>测试</a:t>
            </a:r>
            <a:endParaRPr lang="en-US" altLang="zh-CN" dirty="0"/>
          </a:p>
          <a:p>
            <a:endParaRPr lang="zh-CN" altLang="en-US" dirty="0"/>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14</a:t>
            </a:r>
            <a:r>
              <a:rPr lang="zh-CN" altLang="en-US" dirty="0"/>
              <a:t>、装饰者模式</a:t>
            </a:r>
            <a:endParaRPr lang="en-US" altLang="zh-CN" dirty="0"/>
          </a:p>
        </p:txBody>
      </p:sp>
      <p:sp>
        <p:nvSpPr>
          <p:cNvPr id="3" name="内容占位符 2"/>
          <p:cNvSpPr>
            <a:spLocks noGrp="1"/>
          </p:cNvSpPr>
          <p:nvPr>
            <p:ph idx="1"/>
          </p:nvPr>
        </p:nvSpPr>
        <p:spPr/>
        <p:txBody>
          <a:bodyPr>
            <a:normAutofit/>
          </a:bodyPr>
          <a:lstStyle/>
          <a:p>
            <a:pPr>
              <a:buNone/>
            </a:pPr>
            <a:r>
              <a:rPr lang="zh-CN" altLang="en-US" b="1" dirty="0"/>
              <a:t>装饰者模式小结：</a:t>
            </a:r>
            <a:endParaRPr lang="en-US" altLang="zh-CN" b="1" dirty="0"/>
          </a:p>
          <a:p>
            <a:pPr>
              <a:buNone/>
            </a:pPr>
            <a:r>
              <a:rPr lang="en-US" altLang="zh-CN" dirty="0"/>
              <a:t>OO</a:t>
            </a:r>
            <a:r>
              <a:rPr lang="zh-CN" altLang="en-US" dirty="0"/>
              <a:t>原则：动态地将责任附加到对象上。想要扩展功能，装饰者提供有别于继承的另一种选择。</a:t>
            </a:r>
            <a:r>
              <a:rPr lang="en-US" dirty="0"/>
              <a:t> </a:t>
            </a:r>
            <a:endParaRPr lang="zh-CN" altLang="en-US" dirty="0"/>
          </a:p>
          <a:p>
            <a:pPr>
              <a:buNone/>
            </a:pPr>
            <a:r>
              <a:rPr lang="en-US" dirty="0"/>
              <a:t> </a:t>
            </a:r>
            <a:r>
              <a:rPr lang="zh-CN" altLang="en-US" b="1" dirty="0"/>
              <a:t>要点：</a:t>
            </a:r>
            <a:r>
              <a:rPr lang="en-US" b="1" dirty="0"/>
              <a:t> </a:t>
            </a:r>
            <a:endParaRPr lang="zh-CN" altLang="en-US" dirty="0"/>
          </a:p>
          <a:p>
            <a:pPr>
              <a:buNone/>
            </a:pPr>
            <a:r>
              <a:rPr lang="en-US" altLang="zh-CN" dirty="0"/>
              <a:t>1</a:t>
            </a:r>
            <a:r>
              <a:rPr lang="zh-CN" altLang="en-US" dirty="0"/>
              <a:t>、继承属于扩展形式之一，但不见得是达到弹性设计的最佳方案。</a:t>
            </a:r>
            <a:r>
              <a:rPr lang="en-US" dirty="0"/>
              <a:t> </a:t>
            </a:r>
            <a:endParaRPr lang="zh-CN" altLang="en-US" dirty="0"/>
          </a:p>
          <a:p>
            <a:pPr>
              <a:buNone/>
            </a:pPr>
            <a:r>
              <a:rPr lang="en-US" altLang="zh-CN" dirty="0"/>
              <a:t>2</a:t>
            </a:r>
            <a:r>
              <a:rPr lang="zh-CN" altLang="en-US" dirty="0"/>
              <a:t>、在我们的设计中，应该允许行为可以被扩展，而不须修改现有的代码。</a:t>
            </a:r>
            <a:r>
              <a:rPr lang="en-US" dirty="0"/>
              <a:t> </a:t>
            </a:r>
            <a:endParaRPr lang="zh-CN" altLang="en-US" dirty="0"/>
          </a:p>
          <a:p>
            <a:pPr>
              <a:buNone/>
            </a:pPr>
            <a:r>
              <a:rPr lang="en-US" altLang="zh-CN" dirty="0"/>
              <a:t>3</a:t>
            </a:r>
            <a:r>
              <a:rPr lang="zh-CN" altLang="en-US" dirty="0"/>
              <a:t>、组合和委托可用于在运行时动态地加上新的行为。</a:t>
            </a:r>
            <a:r>
              <a:rPr lang="en-US" dirty="0"/>
              <a:t> </a:t>
            </a:r>
            <a:endParaRPr lang="zh-CN" altLang="en-US" dirty="0"/>
          </a:p>
          <a:p>
            <a:pPr>
              <a:buNone/>
            </a:pPr>
            <a:r>
              <a:rPr lang="en-US" altLang="zh-CN" dirty="0"/>
              <a:t>4</a:t>
            </a:r>
            <a:r>
              <a:rPr lang="zh-CN" altLang="en-US" dirty="0"/>
              <a:t>、除了继承，装饰者模式也可以让我们扩展行为。</a:t>
            </a:r>
            <a:r>
              <a:rPr lang="en-US" dirty="0"/>
              <a:t> </a:t>
            </a:r>
            <a:endParaRPr lang="zh-CN" altLang="en-US" dirty="0"/>
          </a:p>
          <a:p>
            <a:pPr>
              <a:buNone/>
            </a:pPr>
            <a:r>
              <a:rPr lang="en-US" altLang="zh-CN" dirty="0"/>
              <a:t>5</a:t>
            </a:r>
            <a:r>
              <a:rPr lang="zh-CN" altLang="en-US" dirty="0"/>
              <a:t>、装饰者模式意味着一群装饰者类，这些类用来包装具体组件。</a:t>
            </a:r>
            <a:r>
              <a:rPr lang="en-US" dirty="0"/>
              <a:t> </a:t>
            </a:r>
            <a:endParaRPr lang="zh-CN" altLang="en-US" dirty="0"/>
          </a:p>
          <a:p>
            <a:pPr>
              <a:buNone/>
            </a:pPr>
            <a:r>
              <a:rPr lang="en-US" altLang="zh-CN" dirty="0"/>
              <a:t>6</a:t>
            </a:r>
            <a:r>
              <a:rPr lang="zh-CN" altLang="en-US" dirty="0"/>
              <a:t>、装饰者类反映出被装饰的组件类型（实际上，他们具有相同的类型，</a:t>
            </a:r>
            <a:endParaRPr lang="en-US" altLang="zh-CN" dirty="0"/>
          </a:p>
          <a:p>
            <a:pPr>
              <a:buFontTx/>
              <a:buNone/>
            </a:pPr>
            <a:r>
              <a:rPr lang="en-US" altLang="zh-CN" dirty="0"/>
              <a:t>	</a:t>
            </a:r>
            <a:r>
              <a:rPr lang="zh-CN" altLang="en-US" dirty="0"/>
              <a:t>都经过接口或继承实现）。</a:t>
            </a:r>
            <a:r>
              <a:rPr lang="en-US" dirty="0"/>
              <a:t> </a:t>
            </a:r>
            <a:endParaRPr lang="zh-CN" altLang="en-US" dirty="0"/>
          </a:p>
          <a:p>
            <a:pPr>
              <a:buNone/>
            </a:pPr>
            <a:r>
              <a:rPr lang="en-US" altLang="zh-CN" dirty="0"/>
              <a:t>7</a:t>
            </a:r>
            <a:r>
              <a:rPr lang="zh-CN" altLang="en-US" dirty="0"/>
              <a:t>、装饰者可以在被装饰者的行为前面与</a:t>
            </a:r>
            <a:r>
              <a:rPr lang="en-US" altLang="zh-CN" dirty="0"/>
              <a:t>/</a:t>
            </a:r>
            <a:r>
              <a:rPr lang="zh-CN" altLang="en-US" dirty="0"/>
              <a:t>或后面加上自己的行为，</a:t>
            </a:r>
            <a:endParaRPr lang="en-US" altLang="zh-CN" dirty="0"/>
          </a:p>
          <a:p>
            <a:pPr>
              <a:buFontTx/>
              <a:buNone/>
            </a:pPr>
            <a:r>
              <a:rPr lang="en-US" altLang="zh-CN" dirty="0"/>
              <a:t>	</a:t>
            </a:r>
            <a:r>
              <a:rPr lang="zh-CN" altLang="en-US" dirty="0"/>
              <a:t>甚至将被装饰者的行为整个取代掉，而达到特定的目的。</a:t>
            </a:r>
            <a:r>
              <a:rPr lang="en-US" dirty="0"/>
              <a:t> </a:t>
            </a:r>
            <a:endParaRPr lang="zh-CN" altLang="en-US" dirty="0"/>
          </a:p>
          <a:p>
            <a:pPr>
              <a:buNone/>
            </a:pPr>
            <a:r>
              <a:rPr lang="en-US" altLang="zh-CN" dirty="0"/>
              <a:t>8</a:t>
            </a:r>
            <a:r>
              <a:rPr lang="zh-CN" altLang="en-US" dirty="0"/>
              <a:t>、你可以有无数个装饰者包装一个组件。</a:t>
            </a:r>
            <a:r>
              <a:rPr lang="en-US" dirty="0"/>
              <a:t> </a:t>
            </a:r>
            <a:endParaRPr lang="zh-CN" altLang="en-US" dirty="0"/>
          </a:p>
          <a:p>
            <a:pPr>
              <a:buNone/>
            </a:pPr>
            <a:r>
              <a:rPr lang="en-US" altLang="zh-CN" dirty="0"/>
              <a:t>9</a:t>
            </a:r>
            <a:r>
              <a:rPr lang="zh-CN" altLang="en-US" dirty="0"/>
              <a:t>、装饰者一般对组建的客户是透明的，</a:t>
            </a:r>
            <a:endParaRPr lang="en-US" altLang="zh-CN" dirty="0"/>
          </a:p>
          <a:p>
            <a:pPr>
              <a:buFontTx/>
              <a:buNone/>
            </a:pPr>
            <a:r>
              <a:rPr lang="en-US" altLang="zh-CN" dirty="0"/>
              <a:t>	</a:t>
            </a:r>
            <a:r>
              <a:rPr lang="zh-CN" altLang="en-US" dirty="0"/>
              <a:t>除非客户程序依赖于组件的具体类型。</a:t>
            </a:r>
            <a:r>
              <a:rPr lang="en-US" dirty="0"/>
              <a:t> </a:t>
            </a:r>
            <a:endParaRPr lang="zh-CN" altLang="en-US" dirty="0"/>
          </a:p>
          <a:p>
            <a:endParaRPr lang="zh-CN" altLang="en-US" dirty="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15</a:t>
            </a:r>
            <a:r>
              <a:rPr lang="zh-CN" altLang="en-US" dirty="0"/>
              <a:t>、常见字符编码</a:t>
            </a:r>
            <a:endParaRPr lang="en-US" altLang="zh-CN" dirty="0"/>
          </a:p>
        </p:txBody>
      </p:sp>
      <p:sp>
        <p:nvSpPr>
          <p:cNvPr id="3" name="内容占位符 2"/>
          <p:cNvSpPr>
            <a:spLocks noGrp="1"/>
          </p:cNvSpPr>
          <p:nvPr>
            <p:ph idx="1"/>
          </p:nvPr>
        </p:nvSpPr>
        <p:spPr/>
        <p:txBody>
          <a:bodyPr/>
          <a:lstStyle/>
          <a:p>
            <a:r>
              <a:rPr lang="zh-CN" altLang="en-US" dirty="0"/>
              <a:t>在程序中如果没有处理好字符的编码，就有可能出现乱码问题。下面我们一起为大家介绍在开发中常见的编码有</a:t>
            </a:r>
            <a:endParaRPr lang="en-US" altLang="zh-CN" dirty="0"/>
          </a:p>
          <a:p>
            <a:r>
              <a:rPr lang="zh-CN" altLang="en-US" dirty="0"/>
              <a:t>哪些。</a:t>
            </a:r>
            <a:endParaRPr lang="en-US" altLang="zh-CN" dirty="0"/>
          </a:p>
          <a:p>
            <a:endParaRPr lang="zh-CN" altLang="en-US" dirty="0"/>
          </a:p>
          <a:p>
            <a:r>
              <a:rPr lang="zh-CN" altLang="en-US" dirty="0"/>
              <a:t>在计算机世界里，任何的文字都是以指定的编码方式存在的。</a:t>
            </a:r>
            <a:endParaRPr lang="en-US" altLang="zh-CN" dirty="0"/>
          </a:p>
          <a:p>
            <a:r>
              <a:rPr lang="zh-CN" altLang="en-US" dirty="0">
                <a:solidFill>
                  <a:srgbClr val="FF0000"/>
                </a:solidFill>
              </a:rPr>
              <a:t>常见编码有：</a:t>
            </a:r>
            <a:r>
              <a:rPr lang="en-US" altLang="zh-CN" dirty="0">
                <a:solidFill>
                  <a:srgbClr val="FF0000"/>
                </a:solidFill>
              </a:rPr>
              <a:t>ISO8859-1</a:t>
            </a:r>
            <a:r>
              <a:rPr lang="zh-CN" altLang="en-US" dirty="0">
                <a:solidFill>
                  <a:srgbClr val="FF0000"/>
                </a:solidFill>
              </a:rPr>
              <a:t>、</a:t>
            </a:r>
            <a:r>
              <a:rPr lang="en-US" altLang="zh-CN" dirty="0">
                <a:solidFill>
                  <a:srgbClr val="FF0000"/>
                </a:solidFill>
              </a:rPr>
              <a:t>GBK/GB2312</a:t>
            </a:r>
            <a:r>
              <a:rPr lang="zh-CN" altLang="en-US" dirty="0">
                <a:solidFill>
                  <a:srgbClr val="FF0000"/>
                </a:solidFill>
              </a:rPr>
              <a:t>、</a:t>
            </a:r>
            <a:r>
              <a:rPr lang="en-US" altLang="zh-CN" dirty="0" err="1">
                <a:solidFill>
                  <a:srgbClr val="FF0000"/>
                </a:solidFill>
              </a:rPr>
              <a:t>unicode</a:t>
            </a:r>
            <a:r>
              <a:rPr lang="zh-CN" altLang="en-US" dirty="0">
                <a:solidFill>
                  <a:srgbClr val="FF0000"/>
                </a:solidFill>
              </a:rPr>
              <a:t>、</a:t>
            </a:r>
            <a:r>
              <a:rPr lang="en-US" altLang="zh-CN" dirty="0">
                <a:solidFill>
                  <a:srgbClr val="FF0000"/>
                </a:solidFill>
              </a:rPr>
              <a:t>UTF</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lang="en-US" altLang="zh-CN" b="1" dirty="0"/>
              <a:t>iso8859-1</a:t>
            </a:r>
            <a:r>
              <a:rPr lang="zh-CN" altLang="en-US" b="1" dirty="0"/>
              <a:t>：</a:t>
            </a:r>
            <a:endParaRPr lang="en-US" altLang="zh-CN" b="1" dirty="0"/>
          </a:p>
          <a:p>
            <a:r>
              <a:rPr lang="zh-CN" altLang="en-US" dirty="0"/>
              <a:t>编码属于单字节编码，最多只能表示</a:t>
            </a:r>
            <a:r>
              <a:rPr lang="en-US" altLang="zh-CN" dirty="0"/>
              <a:t>0</a:t>
            </a:r>
            <a:r>
              <a:rPr lang="zh-CN" altLang="zh-CN" dirty="0"/>
              <a:t>——</a:t>
            </a:r>
            <a:r>
              <a:rPr lang="en-US" altLang="zh-CN" dirty="0"/>
              <a:t>255</a:t>
            </a:r>
            <a:r>
              <a:rPr lang="zh-CN" altLang="en-US" dirty="0"/>
              <a:t>的字符范围，主要在英文上应用。</a:t>
            </a:r>
          </a:p>
          <a:p>
            <a:r>
              <a:rPr lang="en-US" altLang="zh-CN" b="1" dirty="0"/>
              <a:t>GBK/GB2312</a:t>
            </a:r>
            <a:r>
              <a:rPr lang="zh-CN" altLang="en-US" b="1" dirty="0"/>
              <a:t>：</a:t>
            </a:r>
            <a:endParaRPr lang="en-US" altLang="zh-CN" b="1" dirty="0"/>
          </a:p>
          <a:p>
            <a:r>
              <a:rPr lang="zh-CN" altLang="en-US" dirty="0"/>
              <a:t>中文的国际编码，专门用来表示汉字，是双字节编码</a:t>
            </a:r>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15</a:t>
            </a:r>
            <a:r>
              <a:rPr lang="zh-CN" altLang="en-US" dirty="0"/>
              <a:t>、常见字符编码</a:t>
            </a:r>
            <a:endParaRPr lang="en-US" altLang="zh-CN" dirty="0"/>
          </a:p>
        </p:txBody>
      </p:sp>
      <p:sp>
        <p:nvSpPr>
          <p:cNvPr id="3" name="内容占位符 2"/>
          <p:cNvSpPr>
            <a:spLocks noGrp="1"/>
          </p:cNvSpPr>
          <p:nvPr>
            <p:ph idx="1"/>
          </p:nvPr>
        </p:nvSpPr>
        <p:spPr/>
        <p:txBody>
          <a:bodyPr/>
          <a:lstStyle/>
          <a:p>
            <a:pPr>
              <a:buNone/>
            </a:pPr>
            <a:r>
              <a:rPr lang="en-US" altLang="zh-CN" b="1" dirty="0"/>
              <a:t>unicode</a:t>
            </a:r>
            <a:r>
              <a:rPr lang="zh-CN" altLang="en-US" b="1" dirty="0"/>
              <a:t>：</a:t>
            </a:r>
            <a:endParaRPr lang="en-US" altLang="zh-CN" b="1" dirty="0"/>
          </a:p>
          <a:p>
            <a:r>
              <a:rPr lang="en-US" altLang="zh-CN" dirty="0"/>
              <a:t>java</a:t>
            </a:r>
            <a:r>
              <a:rPr lang="zh-CN" altLang="en-US" dirty="0"/>
              <a:t>中就是使用此编码方式，也是最标准的一种编码，是使用</a:t>
            </a:r>
            <a:r>
              <a:rPr lang="en-US" altLang="zh-CN" dirty="0"/>
              <a:t>16</a:t>
            </a:r>
            <a:r>
              <a:rPr lang="zh-CN" altLang="en-US" dirty="0"/>
              <a:t>进制表示的编码。但此编码不兼容</a:t>
            </a:r>
            <a:r>
              <a:rPr lang="en-US" altLang="zh-CN" dirty="0"/>
              <a:t>iso8859-1</a:t>
            </a:r>
            <a:r>
              <a:rPr lang="zh-CN" altLang="en-US" dirty="0"/>
              <a:t>编码。</a:t>
            </a:r>
            <a:endParaRPr lang="en-US" altLang="zh-CN" b="1" dirty="0"/>
          </a:p>
          <a:p>
            <a:pPr>
              <a:buNone/>
            </a:pPr>
            <a:r>
              <a:rPr lang="en-US" altLang="zh-CN" b="1" dirty="0"/>
              <a:t>UTF</a:t>
            </a:r>
            <a:r>
              <a:rPr lang="zh-CN" altLang="en-US" b="1" dirty="0"/>
              <a:t>：</a:t>
            </a:r>
            <a:endParaRPr lang="en-US" altLang="zh-CN" b="1" dirty="0"/>
          </a:p>
          <a:p>
            <a:r>
              <a:rPr lang="zh-CN" altLang="en-US" dirty="0"/>
              <a:t>由于</a:t>
            </a:r>
            <a:r>
              <a:rPr lang="en-US" altLang="zh-CN" dirty="0"/>
              <a:t>unicode</a:t>
            </a:r>
            <a:r>
              <a:rPr lang="zh-CN" altLang="en-US" dirty="0"/>
              <a:t>不支持</a:t>
            </a:r>
            <a:r>
              <a:rPr lang="en-US" altLang="zh-CN" dirty="0"/>
              <a:t>iso8859-1</a:t>
            </a:r>
            <a:r>
              <a:rPr lang="zh-CN" altLang="en-US" dirty="0"/>
              <a:t>编码，而且容易占用更多的空间，而且对于英文母也需要使用两个字节编码，这样使</a:t>
            </a:r>
            <a:endParaRPr lang="en-US" altLang="zh-CN" dirty="0"/>
          </a:p>
          <a:p>
            <a:r>
              <a:rPr lang="zh-CN" altLang="en-US" dirty="0"/>
              <a:t>用</a:t>
            </a:r>
            <a:r>
              <a:rPr lang="en-US" altLang="zh-CN" dirty="0" err="1"/>
              <a:t>unicode</a:t>
            </a:r>
            <a:r>
              <a:rPr lang="zh-CN" altLang="en-US" dirty="0"/>
              <a:t>不便于传输和储存，因此产生了</a:t>
            </a:r>
            <a:r>
              <a:rPr lang="en-US" altLang="zh-CN" dirty="0" err="1"/>
              <a:t>utf</a:t>
            </a:r>
            <a:r>
              <a:rPr lang="zh-CN" altLang="en-US" dirty="0"/>
              <a:t>编码，</a:t>
            </a:r>
            <a:r>
              <a:rPr lang="en-US" altLang="zh-CN" dirty="0" err="1"/>
              <a:t>utf</a:t>
            </a:r>
            <a:r>
              <a:rPr lang="zh-CN" altLang="en-US" dirty="0"/>
              <a:t>编码兼容了</a:t>
            </a:r>
            <a:r>
              <a:rPr lang="en-US" altLang="zh-CN" dirty="0"/>
              <a:t>iso8859-1</a:t>
            </a:r>
            <a:r>
              <a:rPr lang="zh-CN" altLang="en-US" dirty="0"/>
              <a:t>编码，也可以用来表示所有语言字符，</a:t>
            </a:r>
            <a:endParaRPr lang="en-US" altLang="zh-CN" dirty="0"/>
          </a:p>
          <a:p>
            <a:r>
              <a:rPr lang="zh-CN" altLang="en-US" dirty="0"/>
              <a:t>不过</a:t>
            </a:r>
            <a:r>
              <a:rPr lang="en-US" altLang="zh-CN" dirty="0" err="1"/>
              <a:t>utf</a:t>
            </a:r>
            <a:r>
              <a:rPr lang="zh-CN" altLang="en-US" dirty="0"/>
              <a:t>是不定长编码，每个字符的长度从</a:t>
            </a:r>
            <a:r>
              <a:rPr lang="en-US" altLang="zh-CN" dirty="0"/>
              <a:t>1</a:t>
            </a:r>
            <a:r>
              <a:rPr lang="zh-CN" altLang="en-US" dirty="0"/>
              <a:t>－</a:t>
            </a:r>
            <a:r>
              <a:rPr lang="en-US" altLang="zh-CN" dirty="0"/>
              <a:t>6</a:t>
            </a:r>
            <a:r>
              <a:rPr lang="zh-CN" altLang="en-US" dirty="0"/>
              <a:t>个字节不等，一般在中文网页中使用此编码，因为这样可以节省空</a:t>
            </a:r>
            <a:endParaRPr lang="en-US" altLang="zh-CN" dirty="0"/>
          </a:p>
          <a:p>
            <a:r>
              <a:rPr lang="zh-CN" altLang="en-US" dirty="0"/>
              <a:t>间。</a:t>
            </a:r>
            <a:endParaRPr lang="en-US" altLang="zh-CN" dirty="0"/>
          </a:p>
          <a:p>
            <a:endParaRPr lang="en-US" altLang="zh-CN" dirty="0"/>
          </a:p>
          <a:p>
            <a:pPr>
              <a:buNone/>
            </a:pPr>
            <a:r>
              <a:rPr lang="zh-CN" altLang="en-US" b="1" dirty="0"/>
              <a:t>造成乱码的根本原因：</a:t>
            </a:r>
          </a:p>
          <a:p>
            <a:pPr>
              <a:buNone/>
            </a:pPr>
            <a:r>
              <a:rPr lang="en-US" altLang="zh-CN" dirty="0"/>
              <a:t>1</a:t>
            </a:r>
            <a:r>
              <a:rPr lang="zh-CN" altLang="en-US" dirty="0"/>
              <a:t>、程序使用的编码与本机的编码不统一</a:t>
            </a:r>
            <a:endParaRPr lang="en-US" altLang="zh-CN" dirty="0"/>
          </a:p>
          <a:p>
            <a:pPr>
              <a:buNone/>
            </a:pPr>
            <a:r>
              <a:rPr lang="en-US" altLang="zh-CN" dirty="0"/>
              <a:t>2</a:t>
            </a:r>
            <a:r>
              <a:rPr lang="zh-CN" altLang="en-US" dirty="0"/>
              <a:t>、在网络中，客户端与服务端编码不统一（</a:t>
            </a:r>
            <a:r>
              <a:rPr lang="en-US" altLang="zh-CN" dirty="0"/>
              <a:t>WEB</a:t>
            </a:r>
            <a:r>
              <a:rPr lang="zh-CN" altLang="en-US" dirty="0"/>
              <a:t>开发中出现的乱码情况）</a:t>
            </a:r>
            <a:endParaRPr lang="en-US" altLang="zh-CN" dirty="0"/>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16</a:t>
            </a:r>
            <a:r>
              <a:rPr lang="zh-CN" altLang="en-US" dirty="0"/>
              <a:t>、</a:t>
            </a:r>
            <a:r>
              <a:rPr lang="en-US" altLang="zh-CN" dirty="0"/>
              <a:t>New IO</a:t>
            </a:r>
          </a:p>
        </p:txBody>
      </p:sp>
      <p:sp>
        <p:nvSpPr>
          <p:cNvPr id="3" name="内容占位符 2"/>
          <p:cNvSpPr>
            <a:spLocks noGrp="1"/>
          </p:cNvSpPr>
          <p:nvPr>
            <p:ph idx="1"/>
          </p:nvPr>
        </p:nvSpPr>
        <p:spPr/>
        <p:txBody>
          <a:bodyPr/>
          <a:lstStyle/>
          <a:p>
            <a:r>
              <a:rPr lang="en-US" altLang="zh-CN" b="1" dirty="0"/>
              <a:t>1</a:t>
            </a:r>
            <a:r>
              <a:rPr lang="zh-CN" altLang="en-US" b="1" dirty="0"/>
              <a:t>、为什么要使用 </a:t>
            </a:r>
            <a:r>
              <a:rPr lang="en-US" altLang="zh-CN" b="1" dirty="0"/>
              <a:t>NIO?</a:t>
            </a:r>
          </a:p>
          <a:p>
            <a:r>
              <a:rPr lang="en-US" altLang="zh-CN" dirty="0"/>
              <a:t>NIO</a:t>
            </a:r>
            <a:r>
              <a:rPr lang="zh-CN" altLang="en-US" dirty="0"/>
              <a:t>是</a:t>
            </a:r>
            <a:r>
              <a:rPr lang="en-US" altLang="zh-CN" dirty="0"/>
              <a:t>JDK1.4</a:t>
            </a:r>
            <a:r>
              <a:rPr lang="zh-CN" altLang="en-US" dirty="0"/>
              <a:t>加入的新包，</a:t>
            </a:r>
            <a:r>
              <a:rPr lang="en-US" altLang="zh-CN" dirty="0"/>
              <a:t>NIO </a:t>
            </a:r>
            <a:r>
              <a:rPr lang="zh-CN" altLang="en-US" dirty="0"/>
              <a:t>的创建目的是为了让 </a:t>
            </a:r>
            <a:r>
              <a:rPr lang="en-US" altLang="zh-CN" dirty="0"/>
              <a:t>Java </a:t>
            </a:r>
            <a:r>
              <a:rPr lang="zh-CN" altLang="en-US" dirty="0"/>
              <a:t>程序员可以实现高速 </a:t>
            </a:r>
            <a:r>
              <a:rPr lang="en-US" altLang="zh-CN" dirty="0"/>
              <a:t>I/O </a:t>
            </a:r>
            <a:r>
              <a:rPr lang="zh-CN" altLang="en-US" dirty="0"/>
              <a:t>而无需编写自定义的本机代码。</a:t>
            </a:r>
            <a:r>
              <a:rPr lang="en-US" altLang="zh-CN" dirty="0"/>
              <a:t>NIO </a:t>
            </a:r>
            <a:r>
              <a:rPr lang="zh-CN" altLang="en-US" dirty="0"/>
              <a:t>将最耗时的 </a:t>
            </a:r>
            <a:r>
              <a:rPr lang="en-US" altLang="zh-CN" dirty="0"/>
              <a:t>I/O </a:t>
            </a:r>
            <a:r>
              <a:rPr lang="zh-CN" altLang="en-US" dirty="0"/>
              <a:t>操作（即填充和提取缓冲区）转移回操作系统，因而可以极大地提高速度。</a:t>
            </a:r>
            <a:endParaRPr lang="en-US" altLang="zh-CN" dirty="0"/>
          </a:p>
          <a:p>
            <a:endParaRPr lang="en-US" altLang="zh-CN" dirty="0"/>
          </a:p>
          <a:p>
            <a:r>
              <a:rPr lang="zh-CN" altLang="en-US" b="1" dirty="0"/>
              <a:t>流与块的比较</a:t>
            </a:r>
          </a:p>
          <a:p>
            <a:r>
              <a:rPr lang="zh-CN" altLang="en-US" dirty="0"/>
              <a:t>原来的 </a:t>
            </a:r>
            <a:r>
              <a:rPr lang="en-US" altLang="zh-CN" dirty="0"/>
              <a:t>I/O </a:t>
            </a:r>
            <a:r>
              <a:rPr lang="zh-CN" altLang="en-US" dirty="0"/>
              <a:t>库</a:t>
            </a:r>
            <a:r>
              <a:rPr lang="en-US" altLang="zh-CN" dirty="0"/>
              <a:t>(</a:t>
            </a:r>
            <a:r>
              <a:rPr lang="zh-CN" altLang="en-US" dirty="0"/>
              <a:t>在 </a:t>
            </a:r>
            <a:r>
              <a:rPr lang="en-US" altLang="zh-CN" dirty="0"/>
              <a:t>java.io.*</a:t>
            </a:r>
            <a:r>
              <a:rPr lang="zh-CN" altLang="en-US" dirty="0"/>
              <a:t>中</a:t>
            </a:r>
            <a:r>
              <a:rPr lang="en-US" altLang="zh-CN" dirty="0"/>
              <a:t>) </a:t>
            </a:r>
            <a:r>
              <a:rPr lang="zh-CN" altLang="en-US" dirty="0"/>
              <a:t>与 </a:t>
            </a:r>
            <a:r>
              <a:rPr lang="en-US" altLang="zh-CN" dirty="0"/>
              <a:t>NIO </a:t>
            </a:r>
            <a:r>
              <a:rPr lang="zh-CN" altLang="en-US" dirty="0"/>
              <a:t>最重要的区别是数据打包和传输的方式，原来的 </a:t>
            </a:r>
            <a:r>
              <a:rPr lang="en-US" altLang="zh-CN" dirty="0"/>
              <a:t>I/O </a:t>
            </a:r>
            <a:r>
              <a:rPr lang="zh-CN" altLang="en-US" dirty="0"/>
              <a:t>以流的方式处理数据，而 </a:t>
            </a:r>
            <a:r>
              <a:rPr lang="en-US" altLang="zh-CN" dirty="0"/>
              <a:t>NIO </a:t>
            </a:r>
            <a:r>
              <a:rPr lang="zh-CN" altLang="en-US" dirty="0"/>
              <a:t>以块的方式处理数据。</a:t>
            </a:r>
          </a:p>
          <a:p>
            <a:r>
              <a:rPr lang="zh-CN" altLang="en-US" dirty="0"/>
              <a:t>面向流 的 </a:t>
            </a:r>
            <a:r>
              <a:rPr lang="en-US" altLang="zh-CN" dirty="0"/>
              <a:t>I/O </a:t>
            </a:r>
            <a:r>
              <a:rPr lang="zh-CN" altLang="en-US" dirty="0"/>
              <a:t>系统一次一个字节地处理数据。一个输入流产生一个字节的数据，一个输出流消费一个字节的数据。不利的一面是，面向流的 </a:t>
            </a:r>
            <a:r>
              <a:rPr lang="en-US" altLang="zh-CN" dirty="0"/>
              <a:t>I/O </a:t>
            </a:r>
            <a:r>
              <a:rPr lang="zh-CN" altLang="en-US" dirty="0"/>
              <a:t>通常相当慢。</a:t>
            </a:r>
          </a:p>
          <a:p>
            <a:r>
              <a:rPr lang="zh-CN" altLang="en-US" dirty="0"/>
              <a:t>一个 面向块 的 </a:t>
            </a:r>
            <a:r>
              <a:rPr lang="en-US" altLang="zh-CN" dirty="0"/>
              <a:t>I/O </a:t>
            </a:r>
            <a:r>
              <a:rPr lang="zh-CN" altLang="en-US" dirty="0"/>
              <a:t>系统以块的形式处理数据。每一个操作都在一步中产生或者消费一个数据块。按块处理数据比按</a:t>
            </a:r>
            <a:r>
              <a:rPr lang="en-US" altLang="zh-CN" dirty="0"/>
              <a:t>(</a:t>
            </a:r>
            <a:r>
              <a:rPr lang="zh-CN" altLang="en-US" dirty="0"/>
              <a:t>流式的</a:t>
            </a:r>
            <a:r>
              <a:rPr lang="en-US" altLang="zh-CN" dirty="0"/>
              <a:t>)</a:t>
            </a:r>
            <a:r>
              <a:rPr lang="zh-CN" altLang="en-US" dirty="0"/>
              <a:t>字节处理数据要快得多。但是面向块的 </a:t>
            </a:r>
            <a:r>
              <a:rPr lang="en-US" altLang="zh-CN" dirty="0"/>
              <a:t>I/O </a:t>
            </a:r>
            <a:r>
              <a:rPr lang="zh-CN" altLang="en-US" dirty="0"/>
              <a:t>缺少一些面向流的 </a:t>
            </a:r>
            <a:r>
              <a:rPr lang="en-US" altLang="zh-CN" dirty="0"/>
              <a:t>I/O </a:t>
            </a:r>
            <a:r>
              <a:rPr lang="zh-CN" altLang="en-US" dirty="0"/>
              <a:t>所具有的优雅性和简单性。</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a:t>
            </a:r>
            <a:r>
              <a:rPr lang="zh-CN" altLang="en-US" dirty="0"/>
              <a:t>、</a:t>
            </a:r>
            <a:r>
              <a:rPr lang="en-US" altLang="zh-CN" dirty="0"/>
              <a:t>File</a:t>
            </a:r>
            <a:r>
              <a:rPr lang="zh-CN" altLang="en-US" dirty="0"/>
              <a:t>类</a:t>
            </a:r>
            <a:endParaRPr lang="en-US" altLang="zh-CN" dirty="0"/>
          </a:p>
        </p:txBody>
      </p:sp>
      <p:sp>
        <p:nvSpPr>
          <p:cNvPr id="3" name="内容占位符 2"/>
          <p:cNvSpPr>
            <a:spLocks noGrp="1"/>
          </p:cNvSpPr>
          <p:nvPr>
            <p:ph idx="1"/>
          </p:nvPr>
        </p:nvSpPr>
        <p:spPr/>
        <p:txBody>
          <a:bodyPr/>
          <a:lstStyle/>
          <a:p>
            <a:pPr>
              <a:buNone/>
            </a:pPr>
            <a:r>
              <a:rPr lang="en-US" altLang="zh-CN" b="1" dirty="0"/>
              <a:t>1</a:t>
            </a:r>
            <a:r>
              <a:rPr lang="zh-CN" altLang="en-US" b="1" dirty="0"/>
              <a:t>、</a:t>
            </a:r>
            <a:r>
              <a:rPr lang="en-US" altLang="zh-CN" b="1" dirty="0"/>
              <a:t>File</a:t>
            </a:r>
            <a:r>
              <a:rPr lang="zh-CN" altLang="en-US" b="1" dirty="0"/>
              <a:t>类的基本概念</a:t>
            </a:r>
            <a:endParaRPr lang="en-US" altLang="zh-CN" b="1" dirty="0"/>
          </a:p>
          <a:p>
            <a:pPr>
              <a:buNone/>
            </a:pPr>
            <a:r>
              <a:rPr lang="en-US" altLang="zh-CN" dirty="0"/>
              <a:t>File</a:t>
            </a:r>
            <a:r>
              <a:rPr lang="zh-CN" altLang="en-US" dirty="0"/>
              <a:t>类：表示文件和目录路径名的抽象表示形式。</a:t>
            </a:r>
            <a:endParaRPr lang="en-US" altLang="zh-CN" dirty="0"/>
          </a:p>
          <a:p>
            <a:pPr>
              <a:buNone/>
            </a:pPr>
            <a:r>
              <a:rPr lang="en-US" altLang="zh-CN" dirty="0"/>
              <a:t>File</a:t>
            </a:r>
            <a:r>
              <a:rPr lang="zh-CN" altLang="en-US" dirty="0"/>
              <a:t>类可以实现文件的创建、删除、重命名、得到路径、创建时间等等，是唯一与文件本身有关的操作类。</a:t>
            </a:r>
            <a:endParaRPr lang="en-US" altLang="zh-CN" dirty="0"/>
          </a:p>
          <a:p>
            <a:endParaRPr lang="en-US" altLang="zh-CN" dirty="0"/>
          </a:p>
          <a:p>
            <a:pPr>
              <a:buNone/>
            </a:pPr>
            <a:r>
              <a:rPr lang="en-US" altLang="zh-CN" b="1" dirty="0"/>
              <a:t>2</a:t>
            </a:r>
            <a:r>
              <a:rPr lang="zh-CN" altLang="en-US" b="1" dirty="0"/>
              <a:t>、</a:t>
            </a:r>
            <a:r>
              <a:rPr lang="en-US" altLang="zh-CN" b="1" dirty="0"/>
              <a:t>File</a:t>
            </a:r>
            <a:r>
              <a:rPr lang="zh-CN" altLang="en-US" b="1" dirty="0"/>
              <a:t>类的操作方法</a:t>
            </a:r>
          </a:p>
        </p:txBody>
      </p:sp>
      <p:graphicFrame>
        <p:nvGraphicFramePr>
          <p:cNvPr id="4" name="内容占位符 4"/>
          <p:cNvGraphicFramePr/>
          <p:nvPr/>
        </p:nvGraphicFramePr>
        <p:xfrm>
          <a:off x="974691" y="3145034"/>
          <a:ext cx="5766626" cy="1741300"/>
        </p:xfrm>
        <a:graphic>
          <a:graphicData uri="http://schemas.openxmlformats.org/drawingml/2006/table">
            <a:tbl>
              <a:tblPr firstRow="1" bandRow="1">
                <a:tableStyleId>{BC89EF96-8CEA-46FF-86C4-4CE0E7609802}</a:tableStyleId>
              </a:tblPr>
              <a:tblGrid>
                <a:gridCol w="2937066">
                  <a:extLst>
                    <a:ext uri="{9D8B030D-6E8A-4147-A177-3AD203B41FA5}">
                      <a16:colId xmlns:a16="http://schemas.microsoft.com/office/drawing/2014/main" val="20000"/>
                    </a:ext>
                  </a:extLst>
                </a:gridCol>
                <a:gridCol w="2829560">
                  <a:extLst>
                    <a:ext uri="{9D8B030D-6E8A-4147-A177-3AD203B41FA5}">
                      <a16:colId xmlns:a16="http://schemas.microsoft.com/office/drawing/2014/main" val="20001"/>
                    </a:ext>
                  </a:extLst>
                </a:gridCol>
              </a:tblGrid>
              <a:tr h="348260">
                <a:tc>
                  <a:txBody>
                    <a:bodyPr/>
                    <a:lstStyle/>
                    <a:p>
                      <a:pPr algn="l">
                        <a:spcAft>
                          <a:spcPts val="0"/>
                        </a:spcAft>
                      </a:pPr>
                      <a:r>
                        <a:rPr lang="en-US" sz="1600" b="0" kern="100" dirty="0"/>
                        <a:t>public static final String separator</a:t>
                      </a:r>
                      <a:endParaRPr lang="zh-CN" sz="1600" b="0" kern="100" dirty="0">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600" b="0" kern="100"/>
                        <a:t>表示路径分隔符“</a:t>
                      </a:r>
                      <a:r>
                        <a:rPr lang="en-US" sz="1600" b="0" kern="100"/>
                        <a:t>\</a:t>
                      </a:r>
                      <a:r>
                        <a:rPr lang="zh-CN" sz="1600" b="0" kern="100"/>
                        <a:t>”</a:t>
                      </a:r>
                      <a:endParaRPr lang="zh-CN" sz="1600" b="0" kern="100">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348260">
                <a:tc>
                  <a:txBody>
                    <a:bodyPr/>
                    <a:lstStyle/>
                    <a:p>
                      <a:pPr algn="l">
                        <a:spcAft>
                          <a:spcPts val="0"/>
                        </a:spcAft>
                      </a:pPr>
                      <a:r>
                        <a:rPr lang="en-US" sz="1600" kern="100" dirty="0"/>
                        <a:t>public File(String pathname)</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600" kern="100"/>
                        <a:t>构造</a:t>
                      </a:r>
                      <a:r>
                        <a:rPr lang="en-US" sz="1600" kern="100"/>
                        <a:t>File</a:t>
                      </a:r>
                      <a:r>
                        <a:rPr lang="zh-CN" sz="1600" kern="100"/>
                        <a:t>类实例，要传入路径</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r h="348260">
                <a:tc>
                  <a:txBody>
                    <a:bodyPr/>
                    <a:lstStyle/>
                    <a:p>
                      <a:pPr algn="l">
                        <a:spcAft>
                          <a:spcPts val="0"/>
                        </a:spcAft>
                      </a:pPr>
                      <a:r>
                        <a:rPr lang="en-US" sz="1600" kern="100" dirty="0"/>
                        <a:t>public boolean </a:t>
                      </a:r>
                      <a:r>
                        <a:rPr lang="en-US" sz="1600" kern="100" dirty="0" err="1"/>
                        <a:t>createNewFile</a:t>
                      </a:r>
                      <a:r>
                        <a:rPr lang="en-US" sz="1600" kern="100" dirty="0"/>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600" kern="100"/>
                        <a:t>创建新文件</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2"/>
                  </a:ext>
                </a:extLst>
              </a:tr>
              <a:tr h="348260">
                <a:tc>
                  <a:txBody>
                    <a:bodyPr/>
                    <a:lstStyle/>
                    <a:p>
                      <a:pPr algn="l">
                        <a:spcAft>
                          <a:spcPts val="0"/>
                        </a:spcAft>
                      </a:pPr>
                      <a:r>
                        <a:rPr lang="en-US" sz="1600" kern="100" dirty="0"/>
                        <a:t>public boolean delete()</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600" kern="100"/>
                        <a:t>删除文件</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3"/>
                  </a:ext>
                </a:extLst>
              </a:tr>
              <a:tr h="348260">
                <a:tc>
                  <a:txBody>
                    <a:bodyPr/>
                    <a:lstStyle/>
                    <a:p>
                      <a:pPr algn="l">
                        <a:spcAft>
                          <a:spcPts val="0"/>
                        </a:spcAft>
                      </a:pPr>
                      <a:r>
                        <a:rPr lang="en-US" sz="1600" kern="100" dirty="0"/>
                        <a:t>public boolean isDirectory()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600" kern="100" dirty="0"/>
                        <a:t>判断给定的路径是否是文件夹</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16</a:t>
            </a:r>
            <a:r>
              <a:rPr lang="zh-CN" altLang="en-US" dirty="0"/>
              <a:t>、</a:t>
            </a:r>
            <a:r>
              <a:rPr lang="en-US" altLang="zh-CN" dirty="0"/>
              <a:t>New IO</a:t>
            </a:r>
          </a:p>
        </p:txBody>
      </p:sp>
      <p:sp>
        <p:nvSpPr>
          <p:cNvPr id="3" name="内容占位符 2"/>
          <p:cNvSpPr>
            <a:spLocks noGrp="1"/>
          </p:cNvSpPr>
          <p:nvPr>
            <p:ph idx="1"/>
          </p:nvPr>
        </p:nvSpPr>
        <p:spPr/>
        <p:txBody>
          <a:bodyPr>
            <a:noAutofit/>
          </a:bodyPr>
          <a:lstStyle/>
          <a:p>
            <a:r>
              <a:rPr lang="zh-CN" altLang="en-US" b="1" dirty="0"/>
              <a:t>缓冲区</a:t>
            </a:r>
            <a:endParaRPr lang="en-US" altLang="zh-CN" b="1" dirty="0"/>
          </a:p>
          <a:p>
            <a:r>
              <a:rPr lang="zh-CN" altLang="en-US" dirty="0"/>
              <a:t>在 </a:t>
            </a:r>
            <a:r>
              <a:rPr lang="en-US" altLang="zh-CN" dirty="0"/>
              <a:t>NIO </a:t>
            </a:r>
            <a:r>
              <a:rPr lang="zh-CN" altLang="en-US" dirty="0"/>
              <a:t>库中，所有数据都是用缓冲区处理的。在读取数据时，它是直接读到缓冲区中的。在写入数据时，它是写入到缓冲区中的。任何时候访问 </a:t>
            </a:r>
            <a:r>
              <a:rPr lang="en-US" altLang="zh-CN" dirty="0"/>
              <a:t>NIO </a:t>
            </a:r>
            <a:r>
              <a:rPr lang="zh-CN" altLang="en-US" dirty="0"/>
              <a:t>中的数据，您都是将它放到缓冲区中。</a:t>
            </a:r>
          </a:p>
          <a:p>
            <a:r>
              <a:rPr lang="zh-CN" altLang="en-US" dirty="0"/>
              <a:t>缓冲区实质上是一个数组。通常它是一个字节数组，但是也可以使用其他种类的数组。但是一个缓冲区不 仅仅 是一个数组。缓冲区提供了对数据的结构化访问，而且还可以跟踪系统的读</a:t>
            </a:r>
            <a:r>
              <a:rPr lang="en-US" altLang="zh-CN" dirty="0"/>
              <a:t>/</a:t>
            </a:r>
            <a:r>
              <a:rPr lang="zh-CN" altLang="en-US" dirty="0"/>
              <a:t>写进程。</a:t>
            </a:r>
            <a:endParaRPr lang="en-US" altLang="zh-CN" dirty="0"/>
          </a:p>
          <a:p>
            <a:r>
              <a:rPr lang="zh-CN" altLang="en-US" b="1" dirty="0"/>
              <a:t>缓冲区类型</a:t>
            </a:r>
            <a:endParaRPr lang="en-US" altLang="zh-CN" b="1" dirty="0"/>
          </a:p>
          <a:p>
            <a:r>
              <a:rPr lang="zh-CN" altLang="en-US" dirty="0"/>
              <a:t>最常用的缓冲区类型是 </a:t>
            </a:r>
            <a:r>
              <a:rPr lang="en-US" altLang="zh-CN" dirty="0"/>
              <a:t>ByteBuffer</a:t>
            </a:r>
            <a:r>
              <a:rPr lang="zh-CN" altLang="en-US" dirty="0"/>
              <a:t>。一个 </a:t>
            </a:r>
            <a:r>
              <a:rPr lang="en-US" altLang="zh-CN" dirty="0"/>
              <a:t>ByteBuffer </a:t>
            </a:r>
            <a:r>
              <a:rPr lang="zh-CN" altLang="en-US" dirty="0"/>
              <a:t>可以在其底层字节数组上进行 </a:t>
            </a:r>
            <a:r>
              <a:rPr lang="en-US" altLang="zh-CN" dirty="0"/>
              <a:t>get/set </a:t>
            </a:r>
            <a:r>
              <a:rPr lang="zh-CN" altLang="en-US" dirty="0"/>
              <a:t>操作（即字节的获取和设置）。</a:t>
            </a:r>
            <a:r>
              <a:rPr lang="en-US" altLang="zh-CN" dirty="0"/>
              <a:t>ByteBuffer </a:t>
            </a:r>
            <a:r>
              <a:rPr lang="zh-CN" altLang="en-US" dirty="0"/>
              <a:t>不是 </a:t>
            </a:r>
            <a:r>
              <a:rPr lang="en-US" altLang="zh-CN" dirty="0"/>
              <a:t>NIO </a:t>
            </a:r>
            <a:r>
              <a:rPr lang="zh-CN" altLang="en-US" dirty="0"/>
              <a:t>中唯一的缓冲区类型。事实上，对于每一种基本 </a:t>
            </a:r>
            <a:r>
              <a:rPr lang="en-US" altLang="zh-CN" dirty="0"/>
              <a:t>Java </a:t>
            </a:r>
            <a:r>
              <a:rPr lang="zh-CN" altLang="en-US" dirty="0"/>
              <a:t>类型都有一种缓冲区类型：</a:t>
            </a:r>
          </a:p>
          <a:p>
            <a:r>
              <a:rPr lang="en-US" altLang="zh-CN" dirty="0"/>
              <a:t>ByteBuffer</a:t>
            </a:r>
          </a:p>
          <a:p>
            <a:r>
              <a:rPr lang="en-US" altLang="zh-CN" dirty="0"/>
              <a:t>CharBuffer</a:t>
            </a:r>
          </a:p>
          <a:p>
            <a:r>
              <a:rPr lang="en-US" altLang="zh-CN" dirty="0"/>
              <a:t>ShortBuffer</a:t>
            </a:r>
          </a:p>
          <a:p>
            <a:r>
              <a:rPr lang="en-US" altLang="zh-CN" dirty="0"/>
              <a:t>IntBuffer</a:t>
            </a:r>
          </a:p>
          <a:p>
            <a:r>
              <a:rPr lang="en-US" altLang="zh-CN" dirty="0"/>
              <a:t>LongBuffer</a:t>
            </a:r>
          </a:p>
          <a:p>
            <a:r>
              <a:rPr lang="en-US" altLang="zh-CN" dirty="0"/>
              <a:t>FloatBuffer</a:t>
            </a:r>
          </a:p>
          <a:p>
            <a:r>
              <a:rPr lang="en-US" altLang="zh-CN" dirty="0"/>
              <a:t>DoubleBuffer</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16</a:t>
            </a:r>
            <a:r>
              <a:rPr lang="zh-CN" altLang="en-US" dirty="0"/>
              <a:t>、</a:t>
            </a:r>
            <a:r>
              <a:rPr lang="en-US" altLang="zh-CN" dirty="0"/>
              <a:t>New IO</a:t>
            </a:r>
          </a:p>
        </p:txBody>
      </p:sp>
      <p:sp>
        <p:nvSpPr>
          <p:cNvPr id="3" name="内容占位符 2"/>
          <p:cNvSpPr>
            <a:spLocks noGrp="1"/>
          </p:cNvSpPr>
          <p:nvPr>
            <p:ph idx="1"/>
          </p:nvPr>
        </p:nvSpPr>
        <p:spPr/>
        <p:txBody>
          <a:bodyPr>
            <a:noAutofit/>
          </a:bodyPr>
          <a:lstStyle/>
          <a:p>
            <a:r>
              <a:rPr lang="zh-CN" altLang="en-US" b="1" dirty="0"/>
              <a:t>缓冲区内部细节：</a:t>
            </a:r>
            <a:endParaRPr lang="en-US" altLang="zh-CN" b="1" dirty="0"/>
          </a:p>
          <a:p>
            <a:endParaRPr lang="en-US" altLang="zh-CN" b="1" dirty="0"/>
          </a:p>
          <a:p>
            <a:r>
              <a:rPr lang="zh-CN" altLang="en-US" b="1" dirty="0"/>
              <a:t>状态变量</a:t>
            </a:r>
          </a:p>
          <a:p>
            <a:r>
              <a:rPr lang="zh-CN" altLang="en-US" dirty="0"/>
              <a:t>可以用三个值指定缓冲区在任意时刻的状态：</a:t>
            </a:r>
          </a:p>
          <a:p>
            <a:r>
              <a:rPr lang="en-US" altLang="zh-CN" b="1" dirty="0"/>
              <a:t>position		limit	capacity</a:t>
            </a:r>
          </a:p>
          <a:p>
            <a:endParaRPr lang="en-US" altLang="zh-CN" b="1" dirty="0"/>
          </a:p>
        </p:txBody>
      </p:sp>
      <p:pic>
        <p:nvPicPr>
          <p:cNvPr id="1026" name="Picture 2" descr="Position setting"/>
          <p:cNvPicPr>
            <a:picLocks noChangeAspect="1" noChangeArrowheads="1"/>
          </p:cNvPicPr>
          <p:nvPr/>
        </p:nvPicPr>
        <p:blipFill>
          <a:blip r:embed="rId2"/>
          <a:srcRect/>
          <a:stretch>
            <a:fillRect/>
          </a:stretch>
        </p:blipFill>
        <p:spPr bwMode="auto">
          <a:xfrm>
            <a:off x="546063" y="3457574"/>
            <a:ext cx="5214974" cy="1687198"/>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16</a:t>
            </a:r>
            <a:r>
              <a:rPr lang="zh-CN" altLang="en-US" dirty="0"/>
              <a:t>、</a:t>
            </a:r>
            <a:r>
              <a:rPr lang="en-US" altLang="zh-CN" dirty="0"/>
              <a:t>New IO</a:t>
            </a:r>
          </a:p>
        </p:txBody>
      </p:sp>
      <p:sp>
        <p:nvSpPr>
          <p:cNvPr id="3" name="内容占位符 2"/>
          <p:cNvSpPr>
            <a:spLocks noGrp="1"/>
          </p:cNvSpPr>
          <p:nvPr>
            <p:ph idx="1"/>
          </p:nvPr>
        </p:nvSpPr>
        <p:spPr/>
        <p:txBody>
          <a:bodyPr>
            <a:noAutofit/>
          </a:bodyPr>
          <a:lstStyle/>
          <a:p>
            <a:r>
              <a:rPr lang="zh-CN" altLang="en-US" sz="2000" b="1" dirty="0"/>
              <a:t>通道：</a:t>
            </a:r>
            <a:r>
              <a:rPr lang="en-US" altLang="zh-CN" sz="2000" dirty="0"/>
              <a:t> </a:t>
            </a:r>
            <a:r>
              <a:rPr lang="en-US" altLang="zh-CN" sz="2000" b="1" dirty="0"/>
              <a:t>Channel </a:t>
            </a:r>
          </a:p>
          <a:p>
            <a:r>
              <a:rPr lang="en-US" altLang="zh-CN" sz="2000" dirty="0"/>
              <a:t>Channel </a:t>
            </a:r>
            <a:r>
              <a:rPr lang="zh-CN" altLang="en-US" sz="2000" dirty="0"/>
              <a:t>是一个对象，可以通过它读取和写入数据。拿 </a:t>
            </a:r>
            <a:r>
              <a:rPr lang="en-US" altLang="zh-CN" sz="2000" dirty="0"/>
              <a:t>NIO </a:t>
            </a:r>
            <a:r>
              <a:rPr lang="zh-CN" altLang="en-US" sz="2000" dirty="0"/>
              <a:t>与原来的 </a:t>
            </a:r>
            <a:r>
              <a:rPr lang="en-US" altLang="zh-CN" sz="2000" dirty="0"/>
              <a:t>I/O </a:t>
            </a:r>
            <a:r>
              <a:rPr lang="zh-CN" altLang="en-US" sz="2000" dirty="0"/>
              <a:t>做个比较，通道就像是流。</a:t>
            </a:r>
          </a:p>
          <a:p>
            <a:r>
              <a:rPr lang="zh-CN" altLang="en-US" sz="2000" dirty="0"/>
              <a:t>正如前面提到的，所有数据都通过 </a:t>
            </a:r>
            <a:r>
              <a:rPr lang="en-US" altLang="zh-CN" sz="2000" dirty="0"/>
              <a:t>Buffer </a:t>
            </a:r>
            <a:r>
              <a:rPr lang="zh-CN" altLang="en-US" sz="2000" dirty="0"/>
              <a:t>对象来处理。您永远不会将字节直接写入通道中，相反，您是将数据写入包含一个或者多个字节的缓冲区。同样，您不会直接从通道中读取字节，而是将数据从通道读入缓冲区，再从缓冲区获取这个字节。</a:t>
            </a:r>
          </a:p>
          <a:p>
            <a:endParaRPr lang="en-US" altLang="zh-CN" sz="2000" b="1" dirty="0"/>
          </a:p>
          <a:p>
            <a:endParaRPr lang="en-US" altLang="zh-CN" sz="2000" b="1" dirty="0"/>
          </a:p>
          <a:p>
            <a:r>
              <a:rPr lang="zh-CN" altLang="zh-CN" sz="2000" b="1" dirty="0"/>
              <a:t>使用通道读写文件示例</a:t>
            </a:r>
          </a:p>
          <a:p>
            <a:endParaRPr lang="zh-CN" altLang="zh-CN" sz="2000" b="1" dirty="0"/>
          </a:p>
          <a:p>
            <a:endParaRPr lang="zh-CN" altLang="zh-CN" sz="20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16</a:t>
            </a:r>
            <a:r>
              <a:rPr lang="zh-CN" altLang="en-US" dirty="0"/>
              <a:t>、</a:t>
            </a:r>
            <a:r>
              <a:rPr lang="en-US" altLang="zh-CN" dirty="0"/>
              <a:t>New IO</a:t>
            </a:r>
          </a:p>
        </p:txBody>
      </p:sp>
      <p:sp>
        <p:nvSpPr>
          <p:cNvPr id="3" name="内容占位符 2"/>
          <p:cNvSpPr>
            <a:spLocks noGrp="1"/>
          </p:cNvSpPr>
          <p:nvPr>
            <p:ph idx="1"/>
          </p:nvPr>
        </p:nvSpPr>
        <p:spPr/>
        <p:txBody>
          <a:bodyPr>
            <a:noAutofit/>
          </a:bodyPr>
          <a:lstStyle/>
          <a:p>
            <a:r>
              <a:rPr lang="en-US" altLang="zh-CN" sz="1800" dirty="0"/>
              <a:t>JDK1.7</a:t>
            </a:r>
            <a:r>
              <a:rPr lang="zh-CN" altLang="zh-CN" sz="1800" dirty="0"/>
              <a:t>引入了新的</a:t>
            </a:r>
            <a:r>
              <a:rPr lang="en-US" altLang="zh-CN" sz="1800" dirty="0"/>
              <a:t>IO</a:t>
            </a:r>
            <a:r>
              <a:rPr lang="zh-CN" altLang="en-US" sz="1800" dirty="0"/>
              <a:t>操作类，</a:t>
            </a:r>
            <a:r>
              <a:rPr lang="zh-CN" altLang="zh-CN" sz="1800" dirty="0"/>
              <a:t> java.nio.file包下，</a:t>
            </a:r>
            <a:r>
              <a:rPr lang="zh-CN" altLang="zh-CN" sz="2000" dirty="0">
                <a:sym typeface="+mn-ea"/>
              </a:rPr>
              <a:t>Java NIO Path接口和Files类</a:t>
            </a:r>
          </a:p>
          <a:p>
            <a:endParaRPr lang="zh-CN" altLang="zh-CN" sz="2400" dirty="0">
              <a:sym typeface="+mn-ea"/>
            </a:endParaRPr>
          </a:p>
          <a:p>
            <a:r>
              <a:rPr lang="zh-CN" altLang="zh-CN" sz="1800" b="1" dirty="0"/>
              <a:t>Path接口</a:t>
            </a:r>
          </a:p>
          <a:p>
            <a:r>
              <a:rPr lang="zh-CN" altLang="zh-CN" sz="1800" dirty="0"/>
              <a:t>1、Path表示的是一个目录名序列，其后还可以跟着一个文件名，路径中第一个部件是根部件时就是绝对路径，例如 / 或 C:\ ，而允许访问的根部件取决于文件系统；</a:t>
            </a:r>
          </a:p>
          <a:p>
            <a:endParaRPr lang="zh-CN" altLang="zh-CN" sz="2000" dirty="0"/>
          </a:p>
          <a:p>
            <a:r>
              <a:rPr lang="zh-CN" altLang="zh-CN" sz="1800" dirty="0"/>
              <a:t>2、以根部件开始的路径是绝对路径，否则就是相对路径；</a:t>
            </a:r>
          </a:p>
          <a:p>
            <a:endParaRPr lang="zh-CN" altLang="zh-CN" sz="2000" dirty="0"/>
          </a:p>
          <a:p>
            <a:r>
              <a:rPr lang="zh-CN" altLang="zh-CN" sz="1800" dirty="0"/>
              <a:t>3、静态的Paths.get方法接受一个或多个字符串，字符串之间自动使用默认文件系统的路径分隔符连接起来（Unix是 /，Windows是 \ ），这就解决了跨平台的问题，接着解析连接起来的结果，如果不是合法路径就抛出InvalidPathException异常，否则就返回一个Path对象；</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16</a:t>
            </a:r>
            <a:r>
              <a:rPr lang="zh-CN" altLang="en-US" dirty="0"/>
              <a:t>、</a:t>
            </a:r>
            <a:r>
              <a:rPr lang="en-US" altLang="zh-CN" dirty="0"/>
              <a:t>New IO</a:t>
            </a:r>
          </a:p>
        </p:txBody>
      </p:sp>
      <p:sp>
        <p:nvSpPr>
          <p:cNvPr id="3" name="内容占位符 2"/>
          <p:cNvSpPr>
            <a:spLocks noGrp="1"/>
          </p:cNvSpPr>
          <p:nvPr>
            <p:ph idx="1"/>
          </p:nvPr>
        </p:nvSpPr>
        <p:spPr/>
        <p:txBody>
          <a:bodyPr>
            <a:noAutofit/>
          </a:bodyPr>
          <a:lstStyle/>
          <a:p>
            <a:r>
              <a:rPr lang="zh-CN" altLang="zh-CN" sz="2000" b="1" dirty="0">
                <a:sym typeface="+mn-ea"/>
              </a:rPr>
              <a:t>Files工具类</a:t>
            </a:r>
          </a:p>
          <a:p>
            <a:r>
              <a:rPr lang="zh-CN" altLang="zh-CN" sz="2000" b="1" dirty="0">
                <a:sym typeface="+mn-ea"/>
              </a:rPr>
              <a:t>1、读写文件</a:t>
            </a:r>
          </a:p>
          <a:p>
            <a:r>
              <a:rPr lang="zh-CN" altLang="zh-CN" sz="2000" dirty="0">
                <a:sym typeface="+mn-ea"/>
              </a:rPr>
              <a:t>static path write(Path path, byte[] bytes, OpenOption... options)  写入文件</a:t>
            </a:r>
          </a:p>
          <a:p>
            <a:r>
              <a:rPr lang="zh-CN" altLang="zh-CN" sz="2000" dirty="0">
                <a:sym typeface="+mn-ea"/>
              </a:rPr>
              <a:t>static byte[] readAllBytes(Path path)  读取文件中的所有字节。  </a:t>
            </a:r>
          </a:p>
          <a:p>
            <a:endParaRPr lang="zh-CN" altLang="zh-CN" sz="2800" dirty="0">
              <a:sym typeface="+mn-ea"/>
            </a:endParaRPr>
          </a:p>
          <a:p>
            <a:r>
              <a:rPr lang="zh-CN" altLang="zh-CN" sz="2000" b="1" dirty="0">
                <a:sym typeface="+mn-ea"/>
              </a:rPr>
              <a:t>2、复制、剪切、删除</a:t>
            </a:r>
          </a:p>
          <a:p>
            <a:r>
              <a:rPr lang="zh-CN" altLang="zh-CN" sz="2000" dirty="0">
                <a:sym typeface="+mn-ea"/>
              </a:rPr>
              <a:t>static path copy(Path source, Path target, CopyOption... options)</a:t>
            </a:r>
          </a:p>
          <a:p>
            <a:r>
              <a:rPr lang="zh-CN" altLang="zh-CN" sz="2000" dirty="0">
                <a:sym typeface="+mn-ea"/>
              </a:rPr>
              <a:t>static path move(Path source, Path target, CopyOption... options)</a:t>
            </a:r>
          </a:p>
          <a:p>
            <a:r>
              <a:rPr lang="zh-CN" altLang="zh-CN" sz="2000" dirty="0">
                <a:sym typeface="+mn-ea"/>
              </a:rPr>
              <a:t>static void delete(Path path) //如果path不存在文件将抛出异常，此时调用下面的比较好</a:t>
            </a:r>
          </a:p>
          <a:p>
            <a:r>
              <a:rPr lang="zh-CN" altLang="zh-CN" sz="2000" dirty="0">
                <a:sym typeface="+mn-ea"/>
              </a:rPr>
              <a:t>static boolean deleteIfExists(Path path) </a:t>
            </a:r>
          </a:p>
          <a:p>
            <a:endParaRPr lang="zh-CN" altLang="zh-CN" dirty="0">
              <a:sym typeface="+mn-ea"/>
            </a:endParaRPr>
          </a:p>
          <a:p>
            <a:endParaRPr lang="zh-CN" altLang="zh-CN" dirty="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16</a:t>
            </a:r>
            <a:r>
              <a:rPr lang="zh-CN" altLang="en-US" dirty="0"/>
              <a:t>、</a:t>
            </a:r>
            <a:r>
              <a:rPr lang="en-US" altLang="zh-CN" dirty="0"/>
              <a:t>New IO</a:t>
            </a:r>
          </a:p>
        </p:txBody>
      </p:sp>
      <p:sp>
        <p:nvSpPr>
          <p:cNvPr id="3" name="内容占位符 2"/>
          <p:cNvSpPr>
            <a:spLocks noGrp="1"/>
          </p:cNvSpPr>
          <p:nvPr>
            <p:ph idx="1"/>
          </p:nvPr>
        </p:nvSpPr>
        <p:spPr/>
        <p:txBody>
          <a:bodyPr>
            <a:noAutofit/>
          </a:bodyPr>
          <a:lstStyle/>
          <a:p>
            <a:r>
              <a:rPr lang="zh-CN" altLang="zh-CN" sz="1800" b="1" dirty="0">
                <a:sym typeface="+mn-ea"/>
              </a:rPr>
              <a:t>3、创建文件和目录</a:t>
            </a:r>
          </a:p>
          <a:p>
            <a:r>
              <a:rPr lang="zh-CN" altLang="zh-CN" sz="1800" dirty="0">
                <a:sym typeface="+mn-ea"/>
              </a:rPr>
              <a:t>/</a:t>
            </a:r>
            <a:r>
              <a:rPr lang="en-US" altLang="zh-CN" sz="1800" dirty="0">
                <a:sym typeface="+mn-ea"/>
              </a:rPr>
              <a:t>/</a:t>
            </a:r>
            <a:r>
              <a:rPr lang="zh-CN" altLang="zh-CN" sz="1800" dirty="0">
                <a:sym typeface="+mn-ea"/>
              </a:rPr>
              <a:t>创建新目录，除了最后一个部件，其他必须是已存在的</a:t>
            </a:r>
          </a:p>
          <a:p>
            <a:r>
              <a:rPr lang="zh-CN" altLang="zh-CN" sz="1800" dirty="0">
                <a:sym typeface="+mn-ea"/>
              </a:rPr>
              <a:t>Files.createDirectory(path); </a:t>
            </a:r>
          </a:p>
          <a:p>
            <a:r>
              <a:rPr lang="zh-CN" altLang="zh-CN" sz="1800" dirty="0">
                <a:sym typeface="+mn-ea"/>
              </a:rPr>
              <a:t>//创建路径中的中间目录，能创建不存在的中间部件</a:t>
            </a:r>
          </a:p>
          <a:p>
            <a:r>
              <a:rPr lang="zh-CN" altLang="zh-CN" sz="1800" dirty="0">
                <a:sym typeface="+mn-ea"/>
              </a:rPr>
              <a:t>Files.createDirectories(path);</a:t>
            </a:r>
          </a:p>
          <a:p>
            <a:r>
              <a:rPr lang="en-US" altLang="zh-CN" sz="1800" dirty="0">
                <a:sym typeface="+mn-ea"/>
              </a:rPr>
              <a:t>//</a:t>
            </a:r>
            <a:r>
              <a:rPr lang="zh-CN" altLang="zh-CN" sz="1800" dirty="0">
                <a:sym typeface="+mn-ea"/>
              </a:rPr>
              <a:t>创建一个空文件，检查文件存在，如果已存在则抛出异常而检查文件存在是原子性的，</a:t>
            </a:r>
          </a:p>
          <a:p>
            <a:r>
              <a:rPr lang="en-US" altLang="zh-CN" sz="1800" dirty="0">
                <a:sym typeface="+mn-ea"/>
              </a:rPr>
              <a:t>//</a:t>
            </a:r>
            <a:r>
              <a:rPr lang="zh-CN" altLang="zh-CN" sz="1800" dirty="0">
                <a:sym typeface="+mn-ea"/>
              </a:rPr>
              <a:t>因此在此过程中无法执行文件创建操作</a:t>
            </a:r>
          </a:p>
          <a:p>
            <a:r>
              <a:rPr lang="zh-CN" altLang="zh-CN" sz="1800" dirty="0">
                <a:sym typeface="+mn-ea"/>
              </a:rPr>
              <a:t>Files.createFile(path);</a:t>
            </a:r>
          </a:p>
          <a:p>
            <a:r>
              <a:rPr lang="zh-CN" altLang="zh-CN" sz="1800" dirty="0">
                <a:sym typeface="+mn-ea"/>
              </a:rPr>
              <a:t>//添加前/后缀创建临时文件或临时目录</a:t>
            </a:r>
          </a:p>
          <a:p>
            <a:r>
              <a:rPr lang="zh-CN" altLang="zh-CN" sz="1800" dirty="0">
                <a:sym typeface="+mn-ea"/>
              </a:rPr>
              <a:t>Path newPath = Files.createTempFile(dir, prefix, suffix);</a:t>
            </a:r>
          </a:p>
          <a:p>
            <a:r>
              <a:rPr lang="zh-CN" altLang="zh-CN" sz="1800" dirty="0">
                <a:sym typeface="+mn-ea"/>
              </a:rPr>
              <a:t>Path newPath = Files.createTempDirectory(dir, prefix);</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总结</a:t>
            </a:r>
          </a:p>
        </p:txBody>
      </p:sp>
      <p:sp>
        <p:nvSpPr>
          <p:cNvPr id="3" name="内容占位符 2"/>
          <p:cNvSpPr>
            <a:spLocks noGrp="1"/>
          </p:cNvSpPr>
          <p:nvPr>
            <p:ph sz="half" idx="2"/>
          </p:nvPr>
        </p:nvSpPr>
        <p:spPr/>
        <p:txBody>
          <a:bodyPr>
            <a:normAutofit/>
          </a:bodyPr>
          <a:lstStyle/>
          <a:p>
            <a:pPr>
              <a:buNone/>
            </a:pPr>
            <a:r>
              <a:rPr lang="en-US" altLang="zh-CN" dirty="0"/>
              <a:t>1</a:t>
            </a:r>
            <a:r>
              <a:rPr lang="zh-CN" altLang="en-US" dirty="0"/>
              <a:t>、</a:t>
            </a:r>
            <a:r>
              <a:rPr lang="en-US" altLang="zh-CN" dirty="0"/>
              <a:t>File</a:t>
            </a:r>
            <a:r>
              <a:rPr lang="zh-CN" altLang="en-US" dirty="0"/>
              <a:t>类</a:t>
            </a:r>
            <a:endParaRPr lang="en-US" altLang="zh-CN" dirty="0"/>
          </a:p>
          <a:p>
            <a:pPr>
              <a:buNone/>
            </a:pPr>
            <a:r>
              <a:rPr lang="en-US" altLang="zh-CN" dirty="0"/>
              <a:t>2</a:t>
            </a:r>
            <a:r>
              <a:rPr lang="zh-CN" altLang="en-US" dirty="0"/>
              <a:t>、字节流</a:t>
            </a:r>
            <a:endParaRPr lang="en-US" altLang="zh-CN" dirty="0"/>
          </a:p>
          <a:p>
            <a:pPr>
              <a:buNone/>
            </a:pPr>
            <a:r>
              <a:rPr lang="en-US" altLang="zh-CN" dirty="0"/>
              <a:t>3</a:t>
            </a:r>
            <a:r>
              <a:rPr lang="zh-CN" altLang="en-US" dirty="0"/>
              <a:t>、字符流</a:t>
            </a:r>
            <a:endParaRPr lang="en-US" altLang="zh-CN" dirty="0"/>
          </a:p>
          <a:p>
            <a:pPr>
              <a:buNone/>
            </a:pPr>
            <a:r>
              <a:rPr lang="en-US" altLang="zh-CN" dirty="0"/>
              <a:t>4</a:t>
            </a:r>
            <a:r>
              <a:rPr lang="zh-CN" altLang="en-US" dirty="0"/>
              <a:t>、字节字符转换流</a:t>
            </a:r>
            <a:endParaRPr lang="en-US" altLang="zh-CN" dirty="0"/>
          </a:p>
          <a:p>
            <a:pPr>
              <a:buNone/>
            </a:pPr>
            <a:r>
              <a:rPr lang="en-US" altLang="zh-CN" dirty="0"/>
              <a:t>5</a:t>
            </a:r>
            <a:r>
              <a:rPr lang="zh-CN" altLang="en-US" dirty="0"/>
              <a:t>、缓冲流</a:t>
            </a:r>
            <a:endParaRPr lang="en-US" altLang="zh-CN" dirty="0"/>
          </a:p>
          <a:p>
            <a:pPr>
              <a:buNone/>
            </a:pPr>
            <a:r>
              <a:rPr lang="en-US" altLang="zh-CN" dirty="0"/>
              <a:t>6</a:t>
            </a:r>
            <a:r>
              <a:rPr lang="zh-CN" altLang="en-US" dirty="0"/>
              <a:t>、打印流</a:t>
            </a:r>
            <a:endParaRPr lang="en-US" altLang="zh-CN" dirty="0"/>
          </a:p>
          <a:p>
            <a:pPr>
              <a:buNone/>
            </a:pPr>
            <a:r>
              <a:rPr lang="en-US" altLang="zh-CN" dirty="0"/>
              <a:t>7</a:t>
            </a:r>
            <a:r>
              <a:rPr lang="zh-CN" altLang="en-US" dirty="0"/>
              <a:t>、对象流</a:t>
            </a:r>
            <a:endParaRPr lang="en-US" altLang="zh-CN" dirty="0"/>
          </a:p>
          <a:p>
            <a:pPr>
              <a:buNone/>
            </a:pPr>
            <a:r>
              <a:rPr lang="en-US" altLang="zh-CN" dirty="0"/>
              <a:t>8</a:t>
            </a:r>
            <a:r>
              <a:rPr lang="zh-CN" altLang="en-US" dirty="0"/>
              <a:t>、字节数组流</a:t>
            </a:r>
            <a:endParaRPr lang="en-US" altLang="zh-CN" dirty="0"/>
          </a:p>
          <a:p>
            <a:pPr>
              <a:buNone/>
            </a:pPr>
            <a:r>
              <a:rPr lang="en-US" altLang="zh-CN" dirty="0"/>
              <a:t>9</a:t>
            </a:r>
            <a:r>
              <a:rPr lang="zh-CN" altLang="en-US" dirty="0"/>
              <a:t>、数据流</a:t>
            </a:r>
            <a:endParaRPr lang="en-US" altLang="zh-CN" dirty="0"/>
          </a:p>
          <a:p>
            <a:pPr>
              <a:buNone/>
            </a:pPr>
            <a:endParaRPr lang="en-US" altLang="zh-CN" dirty="0"/>
          </a:p>
        </p:txBody>
      </p:sp>
      <p:sp>
        <p:nvSpPr>
          <p:cNvPr id="6" name="内容占位符 5"/>
          <p:cNvSpPr>
            <a:spLocks noGrp="1"/>
          </p:cNvSpPr>
          <p:nvPr>
            <p:ph sz="quarter" idx="4"/>
          </p:nvPr>
        </p:nvSpPr>
        <p:spPr/>
        <p:txBody>
          <a:bodyPr>
            <a:normAutofit/>
          </a:bodyPr>
          <a:lstStyle/>
          <a:p>
            <a:pPr>
              <a:buNone/>
            </a:pPr>
            <a:r>
              <a:rPr lang="en-US" altLang="zh-CN" dirty="0"/>
              <a:t>10</a:t>
            </a:r>
            <a:r>
              <a:rPr lang="zh-CN" altLang="en-US" dirty="0"/>
              <a:t>、字符串流</a:t>
            </a:r>
            <a:endParaRPr lang="en-US" altLang="zh-CN" dirty="0"/>
          </a:p>
          <a:p>
            <a:pPr>
              <a:buNone/>
            </a:pPr>
            <a:r>
              <a:rPr lang="en-US" altLang="zh-CN" dirty="0"/>
              <a:t>11</a:t>
            </a:r>
            <a:r>
              <a:rPr lang="zh-CN" altLang="en-US" dirty="0"/>
              <a:t>、</a:t>
            </a:r>
            <a:r>
              <a:rPr lang="en-US" dirty="0"/>
              <a:t>RandomAccessFile </a:t>
            </a:r>
            <a:endParaRPr lang="en-US" altLang="zh-CN" dirty="0"/>
          </a:p>
          <a:p>
            <a:pPr>
              <a:buNone/>
            </a:pPr>
            <a:r>
              <a:rPr lang="en-US" altLang="zh-CN" dirty="0"/>
              <a:t>12</a:t>
            </a:r>
            <a:r>
              <a:rPr lang="zh-CN" altLang="en-US" dirty="0"/>
              <a:t>、装饰者模式</a:t>
            </a:r>
            <a:endParaRPr lang="en-US" altLang="zh-CN" dirty="0"/>
          </a:p>
          <a:p>
            <a:pPr>
              <a:buNone/>
            </a:pPr>
            <a:r>
              <a:rPr lang="en-US" altLang="zh-CN" dirty="0"/>
              <a:t>13</a:t>
            </a:r>
            <a:r>
              <a:rPr lang="zh-CN" altLang="en-US" dirty="0"/>
              <a:t>、常见字符编码</a:t>
            </a:r>
            <a:endParaRPr lang="en-US" altLang="zh-CN" dirty="0"/>
          </a:p>
          <a:p>
            <a:pPr>
              <a:buNone/>
            </a:pPr>
            <a:r>
              <a:rPr lang="en-US" altLang="zh-CN" dirty="0"/>
              <a:t>14</a:t>
            </a:r>
            <a:r>
              <a:rPr lang="zh-CN" altLang="en-US" dirty="0"/>
              <a:t>、</a:t>
            </a:r>
            <a:r>
              <a:rPr lang="en-US" altLang="zh-CN" dirty="0"/>
              <a:t>New IO</a:t>
            </a:r>
          </a:p>
          <a:p>
            <a:pPr>
              <a:buNone/>
            </a:pPr>
            <a:endParaRPr lang="en-US" altLang="zh-CN" sz="2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a:t>
            </a:r>
            <a:r>
              <a:rPr lang="zh-CN" altLang="en-US" dirty="0"/>
              <a:t>、</a:t>
            </a:r>
            <a:r>
              <a:rPr lang="en-US" altLang="zh-CN" dirty="0"/>
              <a:t>File</a:t>
            </a:r>
            <a:r>
              <a:rPr lang="zh-CN" altLang="en-US" dirty="0"/>
              <a:t>类</a:t>
            </a:r>
            <a:endParaRPr lang="en-US" altLang="zh-CN" dirty="0"/>
          </a:p>
        </p:txBody>
      </p:sp>
      <p:sp>
        <p:nvSpPr>
          <p:cNvPr id="3" name="内容占位符 2"/>
          <p:cNvSpPr>
            <a:spLocks noGrp="1"/>
          </p:cNvSpPr>
          <p:nvPr>
            <p:ph idx="1"/>
          </p:nvPr>
        </p:nvSpPr>
        <p:spPr/>
        <p:txBody>
          <a:bodyPr/>
          <a:lstStyle/>
          <a:p>
            <a:pPr>
              <a:buNone/>
            </a:pPr>
            <a:r>
              <a:rPr lang="en-US" altLang="zh-CN" b="1" dirty="0"/>
              <a:t>2</a:t>
            </a:r>
            <a:r>
              <a:rPr lang="zh-CN" altLang="en-US" b="1" dirty="0"/>
              <a:t>、</a:t>
            </a:r>
            <a:r>
              <a:rPr lang="en-US" altLang="zh-CN" b="1" dirty="0"/>
              <a:t>File</a:t>
            </a:r>
            <a:r>
              <a:rPr lang="zh-CN" altLang="en-US" b="1" dirty="0"/>
              <a:t>类的操作方法：</a:t>
            </a:r>
          </a:p>
          <a:p>
            <a:endParaRPr lang="zh-CN" altLang="en-US" dirty="0"/>
          </a:p>
        </p:txBody>
      </p:sp>
      <p:graphicFrame>
        <p:nvGraphicFramePr>
          <p:cNvPr id="5" name="内容占位符 4"/>
          <p:cNvGraphicFramePr/>
          <p:nvPr>
            <p:extLst>
              <p:ext uri="{D42A27DB-BD31-4B8C-83A1-F6EECF244321}">
                <p14:modId xmlns:p14="http://schemas.microsoft.com/office/powerpoint/2010/main" val="1184871515"/>
              </p:ext>
            </p:extLst>
          </p:nvPr>
        </p:nvGraphicFramePr>
        <p:xfrm>
          <a:off x="903253" y="1957376"/>
          <a:ext cx="5712333" cy="2301254"/>
        </p:xfrm>
        <a:graphic>
          <a:graphicData uri="http://schemas.openxmlformats.org/drawingml/2006/table">
            <a:tbl>
              <a:tblPr firstRow="1" bandRow="1">
                <a:tableStyleId>{BC89EF96-8CEA-46FF-86C4-4CE0E7609802}</a:tableStyleId>
              </a:tblPr>
              <a:tblGrid>
                <a:gridCol w="3085973">
                  <a:extLst>
                    <a:ext uri="{9D8B030D-6E8A-4147-A177-3AD203B41FA5}">
                      <a16:colId xmlns:a16="http://schemas.microsoft.com/office/drawing/2014/main" val="20000"/>
                    </a:ext>
                  </a:extLst>
                </a:gridCol>
                <a:gridCol w="2626360">
                  <a:extLst>
                    <a:ext uri="{9D8B030D-6E8A-4147-A177-3AD203B41FA5}">
                      <a16:colId xmlns:a16="http://schemas.microsoft.com/office/drawing/2014/main" val="20001"/>
                    </a:ext>
                  </a:extLst>
                </a:gridCol>
              </a:tblGrid>
              <a:tr h="333377">
                <a:tc>
                  <a:txBody>
                    <a:bodyPr/>
                    <a:lstStyle/>
                    <a:p>
                      <a:pPr algn="l">
                        <a:spcAft>
                          <a:spcPts val="0"/>
                        </a:spcAft>
                      </a:pPr>
                      <a:r>
                        <a:rPr lang="en-US" sz="1600" b="0" kern="100" dirty="0"/>
                        <a:t>public boolean isFile()</a:t>
                      </a:r>
                      <a:endParaRPr lang="zh-CN" sz="1600" b="0" kern="100" dirty="0">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600" b="0" kern="100"/>
                        <a:t>判断给定的路径是否是文件</a:t>
                      </a:r>
                      <a:endParaRPr lang="zh-CN" sz="1600" b="0" kern="100">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333377">
                <a:tc>
                  <a:txBody>
                    <a:bodyPr/>
                    <a:lstStyle/>
                    <a:p>
                      <a:pPr algn="l">
                        <a:spcAft>
                          <a:spcPts val="0"/>
                        </a:spcAft>
                      </a:pPr>
                      <a:r>
                        <a:rPr lang="en-US" sz="1600" kern="100" dirty="0"/>
                        <a:t>public String[] list()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600" kern="100" dirty="0"/>
                        <a:t>列出文件夹中的文件</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r h="333377">
                <a:tc>
                  <a:txBody>
                    <a:bodyPr/>
                    <a:lstStyle/>
                    <a:p>
                      <a:pPr algn="l">
                        <a:spcAft>
                          <a:spcPts val="0"/>
                        </a:spcAft>
                      </a:pPr>
                      <a:r>
                        <a:rPr lang="en-US" sz="1600" kern="100" dirty="0"/>
                        <a:t>public File[] listFiles()</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600" kern="100" dirty="0"/>
                        <a:t>列出文件夹中的所有文件</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2"/>
                  </a:ext>
                </a:extLst>
              </a:tr>
              <a:tr h="333377">
                <a:tc>
                  <a:txBody>
                    <a:bodyPr/>
                    <a:lstStyle/>
                    <a:p>
                      <a:pPr algn="l">
                        <a:spcAft>
                          <a:spcPts val="0"/>
                        </a:spcAft>
                      </a:pPr>
                      <a:r>
                        <a:rPr lang="en-US" sz="1600" kern="100" dirty="0"/>
                        <a:t>public boolean mkdir()</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600" kern="100" dirty="0"/>
                        <a:t>创建新的文件夹</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3"/>
                  </a:ext>
                </a:extLst>
              </a:tr>
              <a:tr h="333377">
                <a:tc>
                  <a:txBody>
                    <a:bodyPr/>
                    <a:lstStyle/>
                    <a:p>
                      <a:pPr algn="l">
                        <a:spcAft>
                          <a:spcPts val="0"/>
                        </a:spcAft>
                      </a:pPr>
                      <a:r>
                        <a:rPr lang="en-US" sz="1600" kern="100" dirty="0"/>
                        <a:t>public boolean renameTo(File dest)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600" kern="100" dirty="0"/>
                        <a:t>为文件重命名</a:t>
                      </a:r>
                      <a:r>
                        <a:rPr lang="en-US" altLang="zh-CN" sz="1600" kern="100" dirty="0"/>
                        <a:t>/</a:t>
                      </a:r>
                      <a:r>
                        <a:rPr lang="zh-CN" altLang="en-US" sz="1600" kern="100"/>
                        <a:t>移动文件</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4"/>
                  </a:ext>
                </a:extLst>
              </a:tr>
              <a:tr h="333379">
                <a:tc>
                  <a:txBody>
                    <a:bodyPr/>
                    <a:lstStyle/>
                    <a:p>
                      <a:pPr algn="l">
                        <a:spcAft>
                          <a:spcPts val="0"/>
                        </a:spcAft>
                      </a:pPr>
                      <a:r>
                        <a:rPr lang="en-US" sz="1600" kern="100" dirty="0"/>
                        <a:t>public long length()</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600" kern="100"/>
                        <a:t>返回文件大小</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5"/>
                  </a:ext>
                </a:extLst>
              </a:tr>
              <a:tr h="0">
                <a:tc>
                  <a:txBody>
                    <a:bodyPr/>
                    <a:lstStyle/>
                    <a:p>
                      <a:pPr algn="l"/>
                      <a:r>
                        <a:rPr lang="en-US" sz="1600" b="0" dirty="0"/>
                        <a:t> String getPath() </a:t>
                      </a:r>
                    </a:p>
                  </a:txBody>
                  <a:tcPr marL="28575" marR="28575" marT="28575" marB="28575"/>
                </a:tc>
                <a:tc>
                  <a:txBody>
                    <a:bodyPr/>
                    <a:lstStyle/>
                    <a:p>
                      <a:r>
                        <a:rPr lang="zh-CN" altLang="en-US" sz="1600" dirty="0"/>
                        <a:t>路径名字符串。</a:t>
                      </a:r>
                      <a:endParaRPr lang="en-US" sz="1600" dirty="0"/>
                    </a:p>
                  </a:txBody>
                  <a:tcPr marL="28575" marR="28575" marT="28575" marB="28575"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a:t>
            </a:r>
            <a:r>
              <a:rPr lang="zh-CN" altLang="en-US" dirty="0"/>
              <a:t>、字节流</a:t>
            </a:r>
            <a:endParaRPr lang="en-US" altLang="zh-CN" dirty="0"/>
          </a:p>
        </p:txBody>
      </p:sp>
      <p:sp>
        <p:nvSpPr>
          <p:cNvPr id="3" name="内容占位符 2"/>
          <p:cNvSpPr>
            <a:spLocks noGrp="1"/>
          </p:cNvSpPr>
          <p:nvPr>
            <p:ph idx="1"/>
          </p:nvPr>
        </p:nvSpPr>
        <p:spPr/>
        <p:txBody>
          <a:bodyPr/>
          <a:lstStyle/>
          <a:p>
            <a:pPr>
              <a:buNone/>
            </a:pPr>
            <a:r>
              <a:rPr lang="en-US" altLang="zh-CN" b="1" dirty="0"/>
              <a:t>1</a:t>
            </a:r>
            <a:r>
              <a:rPr lang="zh-CN" altLang="en-US" b="1" dirty="0"/>
              <a:t>、</a:t>
            </a:r>
            <a:r>
              <a:rPr lang="en-US" altLang="zh-CN" b="1" dirty="0"/>
              <a:t>IO</a:t>
            </a:r>
            <a:r>
              <a:rPr lang="zh-CN" altLang="en-US" b="1" dirty="0"/>
              <a:t>流概述</a:t>
            </a:r>
            <a:endParaRPr lang="en-US" altLang="zh-CN" b="1" dirty="0"/>
          </a:p>
          <a:p>
            <a:pPr>
              <a:buNone/>
            </a:pPr>
            <a:r>
              <a:rPr lang="en-US" altLang="zh-CN" dirty="0"/>
              <a:t>IO</a:t>
            </a:r>
            <a:r>
              <a:rPr lang="zh-CN" altLang="en-US" dirty="0"/>
              <a:t>流：输入输出流（</a:t>
            </a:r>
            <a:r>
              <a:rPr lang="en-US" altLang="zh-CN" dirty="0" err="1"/>
              <a:t>Input/Output</a:t>
            </a:r>
            <a:r>
              <a:rPr lang="zh-CN" altLang="en-US" dirty="0"/>
              <a:t>）</a:t>
            </a:r>
            <a:endParaRPr lang="en-US" altLang="zh-CN" dirty="0"/>
          </a:p>
          <a:p>
            <a:pPr>
              <a:buNone/>
            </a:pPr>
            <a:r>
              <a:rPr lang="zh-CN" altLang="en-US" dirty="0"/>
              <a:t>流是一组有顺序的，有起点和终点的字节集合，是对数据传输的总称或抽象。即数据在两设备间的传输称为流</a:t>
            </a:r>
            <a:endParaRPr lang="en-US" altLang="zh-CN" dirty="0"/>
          </a:p>
          <a:p>
            <a:pPr>
              <a:buNone/>
            </a:pPr>
            <a:r>
              <a:rPr lang="zh-CN" altLang="en-US" b="1" dirty="0"/>
              <a:t>流的本质是数据传输，根据数据传输特性将流抽象为各种类，方便更直观的进行数据操作。</a:t>
            </a:r>
            <a:r>
              <a:rPr lang="zh-CN" altLang="en-US" dirty="0"/>
              <a:t> </a:t>
            </a:r>
            <a:endParaRPr lang="en-US" altLang="zh-CN" dirty="0"/>
          </a:p>
          <a:p>
            <a:pPr>
              <a:buNone/>
            </a:pPr>
            <a:r>
              <a:rPr lang="en-US" altLang="zh-CN" b="1" dirty="0"/>
              <a:t>IO</a:t>
            </a:r>
            <a:r>
              <a:rPr lang="zh-CN" altLang="en-US" b="1" dirty="0"/>
              <a:t>流的分类</a:t>
            </a:r>
          </a:p>
          <a:p>
            <a:pPr latinLnBrk="1">
              <a:buNone/>
            </a:pPr>
            <a:r>
              <a:rPr lang="zh-CN" altLang="en-US" dirty="0"/>
              <a:t>根据处理数据类型的不同分为：字符流和字节流</a:t>
            </a:r>
          </a:p>
          <a:p>
            <a:pPr latinLnBrk="1">
              <a:buNone/>
            </a:pPr>
            <a:r>
              <a:rPr lang="zh-CN" altLang="en-US" dirty="0"/>
              <a:t>根据数据流向不同分为：输入流和输出流</a:t>
            </a:r>
            <a:endParaRPr lang="en-US" altLang="zh-CN" dirty="0"/>
          </a:p>
          <a:p>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760377" y="3743326"/>
            <a:ext cx="4419611" cy="2554648"/>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a:t>
            </a:r>
            <a:r>
              <a:rPr lang="zh-CN" altLang="en-US" dirty="0"/>
              <a:t>、字节流</a:t>
            </a:r>
            <a:endParaRPr lang="en-US" altLang="zh-CN" dirty="0"/>
          </a:p>
        </p:txBody>
      </p:sp>
      <p:sp>
        <p:nvSpPr>
          <p:cNvPr id="3" name="内容占位符 2"/>
          <p:cNvSpPr>
            <a:spLocks noGrp="1"/>
          </p:cNvSpPr>
          <p:nvPr>
            <p:ph idx="1"/>
          </p:nvPr>
        </p:nvSpPr>
        <p:spPr/>
        <p:txBody>
          <a:bodyPr>
            <a:normAutofit/>
          </a:bodyPr>
          <a:lstStyle/>
          <a:p>
            <a:pPr>
              <a:buNone/>
            </a:pPr>
            <a:r>
              <a:rPr lang="en-US" altLang="zh-CN" b="1" dirty="0"/>
              <a:t>2</a:t>
            </a:r>
            <a:r>
              <a:rPr lang="zh-CN" altLang="en-US" b="1" dirty="0"/>
              <a:t>、字节输出流</a:t>
            </a:r>
            <a:endParaRPr lang="en-US" altLang="zh-CN" b="1" dirty="0"/>
          </a:p>
          <a:p>
            <a:pPr>
              <a:buNone/>
            </a:pPr>
            <a:r>
              <a:rPr lang="en-US" altLang="zh-CN" dirty="0"/>
              <a:t>OutputStream</a:t>
            </a:r>
            <a:r>
              <a:rPr lang="zh-CN" altLang="en-US" dirty="0"/>
              <a:t>类定义</a:t>
            </a:r>
            <a:endParaRPr lang="en-US" altLang="en-US" dirty="0"/>
          </a:p>
          <a:p>
            <a:pPr>
              <a:buNone/>
            </a:pPr>
            <a:r>
              <a:rPr lang="en-US" altLang="zh-CN" dirty="0"/>
              <a:t>public abstract class OutputStream extends Object implements Closeable, Flushable </a:t>
            </a:r>
          </a:p>
          <a:p>
            <a:pPr>
              <a:buNone/>
            </a:pPr>
            <a:r>
              <a:rPr lang="zh-CN" altLang="en-US" dirty="0"/>
              <a:t>此抽象类是表示输出字节流的所有类的超类。输出流接受输出字节并将这些字节发送到</a:t>
            </a:r>
            <a:r>
              <a:rPr lang="en-US" altLang="zh-CN" dirty="0" err="1"/>
              <a:t>InputStream</a:t>
            </a:r>
            <a:r>
              <a:rPr lang="en-US" altLang="zh-CN" dirty="0"/>
              <a:t> </a:t>
            </a:r>
            <a:r>
              <a:rPr lang="zh-CN" altLang="en-US" dirty="0"/>
              <a:t>类某个接收器要向文件中输出，使用</a:t>
            </a:r>
            <a:r>
              <a:rPr lang="en-US" altLang="zh-CN" dirty="0" err="1"/>
              <a:t>FileOutputStream</a:t>
            </a:r>
            <a:r>
              <a:rPr lang="zh-CN" altLang="en-US" dirty="0"/>
              <a:t>类</a:t>
            </a:r>
          </a:p>
          <a:p>
            <a:pPr>
              <a:buNone/>
            </a:pPr>
            <a:r>
              <a:rPr lang="en-US" altLang="zh-CN" b="1" dirty="0"/>
              <a:t>3</a:t>
            </a:r>
            <a:r>
              <a:rPr lang="zh-CN" altLang="en-US" b="1" dirty="0"/>
              <a:t>、字节输入流</a:t>
            </a:r>
            <a:endParaRPr lang="en-US" altLang="zh-CN" b="1" dirty="0"/>
          </a:p>
          <a:p>
            <a:pPr>
              <a:buNone/>
            </a:pPr>
            <a:r>
              <a:rPr lang="zh-CN" altLang="en-US" dirty="0"/>
              <a:t>定义：</a:t>
            </a:r>
            <a:endParaRPr lang="en-US" altLang="en-US" dirty="0"/>
          </a:p>
          <a:p>
            <a:pPr>
              <a:buNone/>
            </a:pPr>
            <a:r>
              <a:rPr lang="en-US" altLang="zh-CN" dirty="0"/>
              <a:t>public abstract class </a:t>
            </a:r>
            <a:r>
              <a:rPr lang="en-US" altLang="zh-CN" dirty="0" err="1"/>
              <a:t>InputStream</a:t>
            </a:r>
            <a:r>
              <a:rPr lang="en-US" altLang="zh-CN" dirty="0"/>
              <a:t> extends Object implements Closeable </a:t>
            </a:r>
          </a:p>
          <a:p>
            <a:pPr>
              <a:buNone/>
            </a:pPr>
            <a:r>
              <a:rPr lang="zh-CN" altLang="en-US" dirty="0"/>
              <a:t>此抽象类是表示字节输入流的所有类的超类。</a:t>
            </a:r>
          </a:p>
          <a:p>
            <a:pPr>
              <a:buNone/>
            </a:pPr>
            <a:r>
              <a:rPr lang="en-US" altLang="zh-CN" dirty="0" err="1"/>
              <a:t>FileInputStream</a:t>
            </a:r>
            <a:r>
              <a:rPr lang="en-US" altLang="zh-CN" dirty="0"/>
              <a:t> </a:t>
            </a:r>
            <a:r>
              <a:rPr lang="zh-CN" altLang="en-US" dirty="0"/>
              <a:t>从文件系统中的某个文件中获得输入字节。</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a:t>
            </a:r>
            <a:r>
              <a:rPr lang="zh-CN" altLang="en-US" dirty="0"/>
              <a:t>、字符流</a:t>
            </a:r>
          </a:p>
        </p:txBody>
      </p:sp>
      <p:sp>
        <p:nvSpPr>
          <p:cNvPr id="3" name="内容占位符 2"/>
          <p:cNvSpPr>
            <a:spLocks noGrp="1"/>
          </p:cNvSpPr>
          <p:nvPr>
            <p:ph idx="1"/>
          </p:nvPr>
        </p:nvSpPr>
        <p:spPr/>
        <p:txBody>
          <a:bodyPr/>
          <a:lstStyle/>
          <a:p>
            <a:pPr>
              <a:buNone/>
            </a:pPr>
            <a:r>
              <a:rPr lang="en-US" altLang="zh-CN" b="1" dirty="0"/>
              <a:t>Writer </a:t>
            </a:r>
          </a:p>
          <a:p>
            <a:pPr>
              <a:buNone/>
            </a:pPr>
            <a:r>
              <a:rPr lang="zh-CN" altLang="en-US" dirty="0"/>
              <a:t>写入字符流的抽象类。子类必须实现的方法仅有 </a:t>
            </a:r>
            <a:r>
              <a:rPr lang="en-US" altLang="zh-CN" dirty="0"/>
              <a:t>write(char[], </a:t>
            </a:r>
            <a:r>
              <a:rPr lang="en-US" altLang="zh-CN" dirty="0" err="1"/>
              <a:t>int</a:t>
            </a:r>
            <a:r>
              <a:rPr lang="en-US" altLang="zh-CN" dirty="0"/>
              <a:t>, </a:t>
            </a:r>
            <a:r>
              <a:rPr lang="en-US" altLang="zh-CN" dirty="0" err="1"/>
              <a:t>int</a:t>
            </a:r>
            <a:r>
              <a:rPr lang="en-US" altLang="zh-CN" dirty="0"/>
              <a:t>)</a:t>
            </a:r>
            <a:r>
              <a:rPr lang="en-US" dirty="0"/>
              <a:t>、</a:t>
            </a:r>
            <a:r>
              <a:rPr lang="en-US" altLang="zh-CN" dirty="0"/>
              <a:t>flush() </a:t>
            </a:r>
            <a:r>
              <a:rPr lang="zh-CN" altLang="en-US" dirty="0"/>
              <a:t>和 </a:t>
            </a:r>
            <a:r>
              <a:rPr lang="en-US" altLang="zh-CN" dirty="0"/>
              <a:t>close()</a:t>
            </a:r>
            <a:r>
              <a:rPr lang="en-US" dirty="0"/>
              <a:t>。</a:t>
            </a:r>
            <a:r>
              <a:rPr lang="zh-CN" altLang="en-US" dirty="0"/>
              <a:t>但是，多数子类将重写此处定义的一些方法，以提供更高的效率和</a:t>
            </a:r>
            <a:r>
              <a:rPr lang="en-US" altLang="zh-CN" dirty="0"/>
              <a:t>/</a:t>
            </a:r>
            <a:r>
              <a:rPr lang="zh-CN" altLang="en-US" dirty="0"/>
              <a:t>或其他功能。 </a:t>
            </a:r>
            <a:endParaRPr lang="en-US" altLang="zh-CN" dirty="0"/>
          </a:p>
          <a:p>
            <a:pPr>
              <a:buNone/>
            </a:pPr>
            <a:r>
              <a:rPr lang="zh-CN" altLang="en-US" dirty="0"/>
              <a:t>与</a:t>
            </a:r>
            <a:r>
              <a:rPr lang="en-US" altLang="zh-CN" dirty="0" err="1"/>
              <a:t>OutputStream</a:t>
            </a:r>
            <a:r>
              <a:rPr lang="zh-CN" altLang="en-US" dirty="0"/>
              <a:t>一样，对文件的操作使用：</a:t>
            </a:r>
            <a:r>
              <a:rPr lang="en-US" altLang="zh-CN" dirty="0" err="1"/>
              <a:t>FileWriter</a:t>
            </a:r>
            <a:r>
              <a:rPr lang="zh-CN" altLang="en-US" dirty="0"/>
              <a:t>类完成。</a:t>
            </a:r>
            <a:endParaRPr lang="en-US" altLang="zh-CN" dirty="0"/>
          </a:p>
          <a:p>
            <a:pPr>
              <a:buNone/>
            </a:pPr>
            <a:endParaRPr lang="en-US" altLang="zh-CN" dirty="0"/>
          </a:p>
          <a:p>
            <a:pPr>
              <a:buNone/>
            </a:pPr>
            <a:r>
              <a:rPr lang="en-US" altLang="zh-CN" b="1" dirty="0"/>
              <a:t>Reader</a:t>
            </a:r>
            <a:br>
              <a:rPr lang="en-US" altLang="zh-CN" b="1" dirty="0"/>
            </a:br>
            <a:r>
              <a:rPr lang="zh-CN" altLang="en-US" dirty="0"/>
              <a:t>用于读取字符流的抽象类。子类必须实现的方法只有 </a:t>
            </a:r>
            <a:r>
              <a:rPr lang="en-US" altLang="zh-CN" dirty="0"/>
              <a:t>read(char[], </a:t>
            </a:r>
            <a:r>
              <a:rPr lang="en-US" altLang="zh-CN" dirty="0" err="1"/>
              <a:t>int</a:t>
            </a:r>
            <a:r>
              <a:rPr lang="en-US" altLang="zh-CN" dirty="0"/>
              <a:t>, </a:t>
            </a:r>
            <a:r>
              <a:rPr lang="en-US" altLang="zh-CN" dirty="0" err="1"/>
              <a:t>int</a:t>
            </a:r>
            <a:r>
              <a:rPr lang="en-US" altLang="zh-CN" dirty="0"/>
              <a:t>) </a:t>
            </a:r>
            <a:r>
              <a:rPr lang="zh-CN" altLang="en-US" dirty="0"/>
              <a:t>和 </a:t>
            </a:r>
            <a:r>
              <a:rPr lang="en-US" altLang="zh-CN" dirty="0"/>
              <a:t>close()</a:t>
            </a:r>
            <a:r>
              <a:rPr lang="en-US" dirty="0"/>
              <a:t>。</a:t>
            </a:r>
            <a:r>
              <a:rPr lang="zh-CN" altLang="en-US" dirty="0"/>
              <a:t>但是，多数子类将重写此处定义的一些方法，以提供更高的效率和</a:t>
            </a:r>
            <a:r>
              <a:rPr lang="en-US" altLang="zh-CN" dirty="0"/>
              <a:t>/</a:t>
            </a:r>
            <a:r>
              <a:rPr lang="zh-CN" altLang="en-US" dirty="0"/>
              <a:t>或其他功能。 </a:t>
            </a:r>
            <a:endParaRPr lang="en-US" altLang="zh-CN" dirty="0"/>
          </a:p>
          <a:p>
            <a:pPr>
              <a:buNone/>
            </a:pPr>
            <a:r>
              <a:rPr lang="zh-CN" altLang="en-US" dirty="0"/>
              <a:t>使用</a:t>
            </a:r>
            <a:r>
              <a:rPr lang="en-US" altLang="zh-CN" dirty="0"/>
              <a:t>FileReader</a:t>
            </a:r>
            <a:r>
              <a:rPr lang="zh-CN" altLang="en-US" dirty="0"/>
              <a:t>类进行实例化操作。</a:t>
            </a: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a:t>
            </a:r>
            <a:r>
              <a:rPr lang="zh-CN" altLang="en-US" dirty="0"/>
              <a:t>、字符流</a:t>
            </a:r>
          </a:p>
        </p:txBody>
      </p:sp>
      <p:sp>
        <p:nvSpPr>
          <p:cNvPr id="3" name="内容占位符 2"/>
          <p:cNvSpPr>
            <a:spLocks noGrp="1"/>
          </p:cNvSpPr>
          <p:nvPr>
            <p:ph idx="1"/>
          </p:nvPr>
        </p:nvSpPr>
        <p:spPr/>
        <p:txBody>
          <a:bodyPr/>
          <a:lstStyle/>
          <a:p>
            <a:pPr>
              <a:buNone/>
            </a:pPr>
            <a:r>
              <a:rPr lang="zh-CN" altLang="en-US" b="1" dirty="0"/>
              <a:t>字节流与字符流的区别</a:t>
            </a:r>
            <a:endParaRPr lang="en-US" altLang="zh-CN" b="1" dirty="0"/>
          </a:p>
          <a:p>
            <a:r>
              <a:rPr lang="zh-CN" altLang="en-US" dirty="0"/>
              <a:t>在所有的流操作里。字节永远是最基础的。任何基于字节的操作都是正确的。无论你是文本文件还是二进制的文件。 如果确认流里面只有可打印的字符，包括英文的和各种国家的文字，也包括中文，那么可以考虑用字符流。 由于编码不同，多字节的字符可能占用多个字节。比如</a:t>
            </a:r>
            <a:r>
              <a:rPr lang="en-US" altLang="zh-CN" dirty="0"/>
              <a:t>GBK</a:t>
            </a:r>
            <a:r>
              <a:rPr lang="zh-CN" altLang="en-US" dirty="0"/>
              <a:t>的汉字就占用</a:t>
            </a:r>
            <a:r>
              <a:rPr lang="en-US" altLang="zh-CN" dirty="0"/>
              <a:t>2</a:t>
            </a:r>
            <a:r>
              <a:rPr lang="zh-CN" altLang="en-US" dirty="0"/>
              <a:t>个字节，而</a:t>
            </a:r>
            <a:r>
              <a:rPr lang="en-US" altLang="zh-CN" dirty="0"/>
              <a:t>UTF-8</a:t>
            </a:r>
            <a:r>
              <a:rPr lang="zh-CN" altLang="en-US" dirty="0"/>
              <a:t>的汉字就占用</a:t>
            </a:r>
            <a:r>
              <a:rPr lang="en-US" altLang="zh-CN" dirty="0"/>
              <a:t>3</a:t>
            </a:r>
            <a:r>
              <a:rPr lang="zh-CN" altLang="en-US" dirty="0"/>
              <a:t>个字节。 所以，字符流是根据指定的编码，将</a:t>
            </a:r>
            <a:r>
              <a:rPr lang="en-US" altLang="zh-CN" dirty="0"/>
              <a:t>1</a:t>
            </a:r>
            <a:r>
              <a:rPr lang="zh-CN" altLang="en-US" dirty="0"/>
              <a:t>个或多个字节转化为</a:t>
            </a:r>
            <a:r>
              <a:rPr lang="en-US" altLang="zh-CN" dirty="0"/>
              <a:t>java</a:t>
            </a:r>
            <a:r>
              <a:rPr lang="zh-CN" altLang="en-US" dirty="0"/>
              <a:t>里面的</a:t>
            </a:r>
            <a:r>
              <a:rPr lang="en-US" altLang="zh-CN" dirty="0" err="1"/>
              <a:t>unicode</a:t>
            </a:r>
            <a:r>
              <a:rPr lang="zh-CN" altLang="en-US" dirty="0"/>
              <a:t>的字符，然后进行操作。 字符操作一般使用</a:t>
            </a:r>
            <a:r>
              <a:rPr lang="en-US" altLang="zh-CN" dirty="0" err="1"/>
              <a:t>Writer,Reader</a:t>
            </a:r>
            <a:r>
              <a:rPr lang="zh-CN" altLang="en-US" dirty="0"/>
              <a:t>等， 字节操作一般都是</a:t>
            </a:r>
            <a:r>
              <a:rPr lang="en-US" altLang="zh-CN" dirty="0" err="1"/>
              <a:t>InputStream</a:t>
            </a:r>
            <a:r>
              <a:rPr lang="en-US" altLang="zh-CN" dirty="0"/>
              <a:t>, OutputStream </a:t>
            </a:r>
            <a:r>
              <a:rPr lang="zh-CN" altLang="en-US" dirty="0"/>
              <a:t>以及各种包装类，比如</a:t>
            </a:r>
            <a:r>
              <a:rPr lang="en-US" altLang="zh-CN" dirty="0" err="1"/>
              <a:t>BufferedInputStream</a:t>
            </a:r>
            <a:r>
              <a:rPr lang="zh-CN" altLang="en-US" dirty="0"/>
              <a:t>和</a:t>
            </a:r>
            <a:r>
              <a:rPr lang="en-US" altLang="zh-CN" dirty="0"/>
              <a:t>BufferedOutputStream</a:t>
            </a:r>
            <a:r>
              <a:rPr lang="zh-CN" altLang="en-US" dirty="0"/>
              <a:t>等。 </a:t>
            </a:r>
            <a:br>
              <a:rPr lang="zh-CN" altLang="en-US" dirty="0"/>
            </a:br>
            <a:br>
              <a:rPr lang="zh-CN" altLang="en-US" dirty="0"/>
            </a:br>
            <a:r>
              <a:rPr lang="zh-CN" altLang="en-US" dirty="0"/>
              <a:t>总结：如果你确认你要处理的流是可打印的字符，那么使用字符流会看上去简单一点。如果不确认，那么用字节流总是不会错的。</a:t>
            </a:r>
            <a:endParaRPr lang="en-US" altLang="zh-CN" dirty="0"/>
          </a:p>
          <a:p>
            <a:endParaRPr lang="en-US" altLang="zh-CN" dirty="0"/>
          </a:p>
          <a:p>
            <a:r>
              <a:rPr lang="zh-CN" altLang="en-US" dirty="0"/>
              <a:t>指定一个盘符下的文件，把该文件复制到指定的目录下。</a:t>
            </a:r>
            <a:endParaRPr lang="en-US" altLang="zh-CN" dirty="0"/>
          </a:p>
          <a:p>
            <a:endParaRPr lang="zh-CN" altLang="en-US"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a:t>
            </a:r>
            <a:r>
              <a:rPr lang="zh-CN" altLang="en-US" dirty="0"/>
              <a:t>、字节字符转换流</a:t>
            </a:r>
            <a:endParaRPr lang="en-US" altLang="zh-CN" dirty="0"/>
          </a:p>
        </p:txBody>
      </p:sp>
      <p:sp>
        <p:nvSpPr>
          <p:cNvPr id="3" name="内容占位符 2"/>
          <p:cNvSpPr>
            <a:spLocks noGrp="1"/>
          </p:cNvSpPr>
          <p:nvPr>
            <p:ph idx="1"/>
          </p:nvPr>
        </p:nvSpPr>
        <p:spPr/>
        <p:txBody>
          <a:bodyPr>
            <a:normAutofit/>
          </a:bodyPr>
          <a:lstStyle/>
          <a:p>
            <a:pPr>
              <a:buNone/>
            </a:pPr>
            <a:r>
              <a:rPr lang="zh-CN" altLang="en-US" sz="2000" dirty="0"/>
              <a:t>转换流，可以将一个字节流转换为字符流，也可以将一个字符流转换为字节流。</a:t>
            </a:r>
            <a:endParaRPr lang="en-US" altLang="zh-CN" sz="2000" dirty="0"/>
          </a:p>
          <a:p>
            <a:endParaRPr lang="en-US" sz="2000" dirty="0"/>
          </a:p>
          <a:p>
            <a:pPr>
              <a:buNone/>
            </a:pPr>
            <a:r>
              <a:rPr lang="en-US" altLang="zh-CN" sz="2000" dirty="0" err="1"/>
              <a:t>OutputStreamWriter</a:t>
            </a:r>
            <a:r>
              <a:rPr lang="zh-CN" altLang="en-US" sz="2000" dirty="0"/>
              <a:t>：可以将输出的字符流转换为字节流的输出形式</a:t>
            </a:r>
          </a:p>
          <a:p>
            <a:pPr>
              <a:buNone/>
            </a:pPr>
            <a:r>
              <a:rPr lang="en-US" sz="2000" dirty="0"/>
              <a:t> </a:t>
            </a:r>
            <a:r>
              <a:rPr lang="en-US" altLang="zh-CN" sz="2000" dirty="0" err="1"/>
              <a:t>InputStreamReader</a:t>
            </a:r>
            <a:r>
              <a:rPr lang="zh-CN" altLang="en-US" sz="2000" dirty="0"/>
              <a:t>：将输入的字节流转换为字符流输入形式</a:t>
            </a:r>
          </a:p>
          <a:p>
            <a:endParaRPr lang="zh-CN" altLang="en-US" sz="2000" dirty="0"/>
          </a:p>
        </p:txBody>
      </p:sp>
    </p:spTree>
  </p:cSld>
  <p:clrMapOvr>
    <a:masterClrMapping/>
  </p:clrMapOvr>
</p:sld>
</file>

<file path=ppt/theme/theme1.xml><?xml version="1.0" encoding="utf-8"?>
<a:theme xmlns:a="http://schemas.openxmlformats.org/drawingml/2006/main" name="1_codingk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01章 Java开发入门">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codingke</Template>
  <TotalTime>29</TotalTime>
  <Words>3806</Words>
  <Application>Microsoft Macintosh PowerPoint</Application>
  <PresentationFormat>自定义</PresentationFormat>
  <Paragraphs>485</Paragraphs>
  <Slides>37</Slides>
  <Notes>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37</vt:i4>
      </vt:variant>
    </vt:vector>
  </HeadingPairs>
  <TitlesOfParts>
    <vt:vector size="46" baseType="lpstr">
      <vt:lpstr>黑体</vt:lpstr>
      <vt:lpstr>华文琥珀</vt:lpstr>
      <vt:lpstr>宋体</vt:lpstr>
      <vt:lpstr>微软雅黑</vt:lpstr>
      <vt:lpstr>Arial</vt:lpstr>
      <vt:lpstr>Calibri</vt:lpstr>
      <vt:lpstr>Times New Roman</vt:lpstr>
      <vt:lpstr>1_codingke</vt:lpstr>
      <vt:lpstr>第01章 Java开发入门</vt:lpstr>
      <vt:lpstr>第08章 文件与IO</vt:lpstr>
      <vt:lpstr>课程大纲</vt:lpstr>
      <vt:lpstr>1、File类</vt:lpstr>
      <vt:lpstr>1、File类</vt:lpstr>
      <vt:lpstr>2、字节流</vt:lpstr>
      <vt:lpstr>2、字节流</vt:lpstr>
      <vt:lpstr>3、字符流</vt:lpstr>
      <vt:lpstr>3、字符流</vt:lpstr>
      <vt:lpstr>4、字节字符转换流</vt:lpstr>
      <vt:lpstr>5、缓冲流</vt:lpstr>
      <vt:lpstr>6、打印流</vt:lpstr>
      <vt:lpstr>7、对象流</vt:lpstr>
      <vt:lpstr>7、对象流</vt:lpstr>
      <vt:lpstr>8、字节数组流</vt:lpstr>
      <vt:lpstr>9、数据流</vt:lpstr>
      <vt:lpstr>10、合并流、字符串流、管道流</vt:lpstr>
      <vt:lpstr>11、RandomAccessFile</vt:lpstr>
      <vt:lpstr>12、Properties文件操作</vt:lpstr>
      <vt:lpstr>13、文件压缩与解压缩</vt:lpstr>
      <vt:lpstr>IO常用类体系</vt:lpstr>
      <vt:lpstr>14、装饰者模式</vt:lpstr>
      <vt:lpstr>14、装饰者模式</vt:lpstr>
      <vt:lpstr>14、装饰者模式</vt:lpstr>
      <vt:lpstr>14、装饰者模式</vt:lpstr>
      <vt:lpstr>12、装饰者模式</vt:lpstr>
      <vt:lpstr>14、装饰者模式</vt:lpstr>
      <vt:lpstr>15、常见字符编码</vt:lpstr>
      <vt:lpstr>15、常见字符编码</vt:lpstr>
      <vt:lpstr>16、New IO</vt:lpstr>
      <vt:lpstr>16、New IO</vt:lpstr>
      <vt:lpstr>16、New IO</vt:lpstr>
      <vt:lpstr>16、New IO</vt:lpstr>
      <vt:lpstr>16、New IO</vt:lpstr>
      <vt:lpstr>16、New IO</vt:lpstr>
      <vt:lpstr>16、New IO</vt:lpstr>
      <vt:lpstr>总结</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Windows 用户</dc:creator>
  <cp:lastModifiedBy>li defeng</cp:lastModifiedBy>
  <cp:revision>213</cp:revision>
  <dcterms:created xsi:type="dcterms:W3CDTF">2014-03-25T02:54:00Z</dcterms:created>
  <dcterms:modified xsi:type="dcterms:W3CDTF">2019-09-21T15:25:44Z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